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56" r:id="rId3"/>
    <p:sldId id="260" r:id="rId4"/>
    <p:sldId id="258" r:id="rId5"/>
    <p:sldId id="269" r:id="rId6"/>
    <p:sldId id="270" r:id="rId7"/>
    <p:sldId id="268" r:id="rId8"/>
    <p:sldId id="266" r:id="rId9"/>
    <p:sldId id="267" r:id="rId10"/>
    <p:sldId id="265" r:id="rId11"/>
  </p:sldIdLst>
  <p:sldSz cx="9144000" cy="6858000" type="screen4x3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9FFB3"/>
    <a:srgbClr val="0D9406"/>
    <a:srgbClr val="CCFF99"/>
    <a:srgbClr val="CCFF66"/>
    <a:srgbClr val="CCFFCC"/>
    <a:srgbClr val="349655"/>
    <a:srgbClr val="FF0000"/>
    <a:srgbClr val="568D11"/>
    <a:srgbClr val="008000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5E099-D339-46AE-A177-4AB5BA141436}" type="doc">
      <dgm:prSet loTypeId="urn:microsoft.com/office/officeart/2005/8/layout/chevron2" loCatId="process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A8DBCF2-0194-4FC6-A745-AE4CD1355382}">
      <dgm:prSet phldrT="[Текст]" custT="1"/>
      <dgm:spPr/>
      <dgm:t>
        <a:bodyPr/>
        <a:lstStyle/>
        <a:p>
          <a:endParaRPr lang="ru-RU" sz="1600" dirty="0"/>
        </a:p>
        <a:p>
          <a:endParaRPr lang="ru-RU" sz="1600" dirty="0"/>
        </a:p>
      </dgm:t>
    </dgm:pt>
    <dgm:pt modelId="{2332A2E8-7F1E-4F90-BA50-8FAB0CAA65E0}" type="parTrans" cxnId="{4E36CAF6-0009-422C-9C51-97D519B7176E}">
      <dgm:prSet/>
      <dgm:spPr/>
      <dgm:t>
        <a:bodyPr/>
        <a:lstStyle/>
        <a:p>
          <a:endParaRPr lang="ru-RU" sz="1600"/>
        </a:p>
      </dgm:t>
    </dgm:pt>
    <dgm:pt modelId="{FC832F3D-6B21-49CF-9D7C-4B648F3839F2}" type="sibTrans" cxnId="{4E36CAF6-0009-422C-9C51-97D519B7176E}">
      <dgm:prSet/>
      <dgm:spPr/>
      <dgm:t>
        <a:bodyPr/>
        <a:lstStyle/>
        <a:p>
          <a:endParaRPr lang="ru-RU" sz="1600"/>
        </a:p>
      </dgm:t>
    </dgm:pt>
    <dgm:pt modelId="{B7B53ACD-E587-4FF8-8DD6-BD5B3F906031}">
      <dgm:prSet phldrT="[Текст]" custT="1"/>
      <dgm:spPr/>
      <dgm:t>
        <a:bodyPr/>
        <a:lstStyle/>
        <a:p>
          <a:r>
            <a:rPr lang="ru-RU" sz="1800" b="1" dirty="0">
              <a:latin typeface="Gabriola" panose="04040605051002020D02" pitchFamily="82" charset="0"/>
            </a:rPr>
            <a:t>Проведено обучение членов проектной команды по вопросам выбора содержания, форм и методов деятельности по проекту. Распределены обязанности, намечены сроки реализации проекта</a:t>
          </a:r>
          <a:endParaRPr lang="ru-RU" sz="1800" dirty="0"/>
        </a:p>
      </dgm:t>
    </dgm:pt>
    <dgm:pt modelId="{F3FF6F2A-8393-4983-96B0-ED14085B8199}" type="parTrans" cxnId="{9DEB9CFC-3459-4FAE-B908-AA047587FA63}">
      <dgm:prSet/>
      <dgm:spPr/>
      <dgm:t>
        <a:bodyPr/>
        <a:lstStyle/>
        <a:p>
          <a:endParaRPr lang="ru-RU" sz="1600"/>
        </a:p>
      </dgm:t>
    </dgm:pt>
    <dgm:pt modelId="{19555B8E-8833-44A4-9113-24BD7FFE8F08}" type="sibTrans" cxnId="{9DEB9CFC-3459-4FAE-B908-AA047587FA63}">
      <dgm:prSet/>
      <dgm:spPr/>
      <dgm:t>
        <a:bodyPr/>
        <a:lstStyle/>
        <a:p>
          <a:endParaRPr lang="ru-RU" sz="1600"/>
        </a:p>
      </dgm:t>
    </dgm:pt>
    <dgm:pt modelId="{2B6290EC-4923-4E21-806C-8A2ADC0086FE}">
      <dgm:prSet phldrT="[Текст]" custT="1"/>
      <dgm:spPr/>
      <dgm:t>
        <a:bodyPr/>
        <a:lstStyle/>
        <a:p>
          <a:endParaRPr lang="ru-RU" sz="1600" dirty="0"/>
        </a:p>
        <a:p>
          <a:endParaRPr lang="ru-RU" sz="1600" dirty="0"/>
        </a:p>
      </dgm:t>
    </dgm:pt>
    <dgm:pt modelId="{517629AC-81D6-4056-A683-E7DCA33927AE}" type="parTrans" cxnId="{2506D2BE-1FF6-4EE7-AE45-620127E0D7C8}">
      <dgm:prSet/>
      <dgm:spPr/>
      <dgm:t>
        <a:bodyPr/>
        <a:lstStyle/>
        <a:p>
          <a:endParaRPr lang="ru-RU" sz="1600"/>
        </a:p>
      </dgm:t>
    </dgm:pt>
    <dgm:pt modelId="{8BBC2E26-5BCF-4D4A-A1B3-68CE9421BE8D}" type="sibTrans" cxnId="{2506D2BE-1FF6-4EE7-AE45-620127E0D7C8}">
      <dgm:prSet/>
      <dgm:spPr/>
      <dgm:t>
        <a:bodyPr/>
        <a:lstStyle/>
        <a:p>
          <a:endParaRPr lang="ru-RU" sz="1600"/>
        </a:p>
      </dgm:t>
    </dgm:pt>
    <dgm:pt modelId="{33842382-BA7D-41EC-ABA0-46666A08B2B0}">
      <dgm:prSet phldrT="[Текст]" custT="1"/>
      <dgm:spPr/>
      <dgm:t>
        <a:bodyPr/>
        <a:lstStyle/>
        <a:p>
          <a:r>
            <a:rPr lang="ru-RU" sz="1800" b="1" kern="1200" dirty="0">
              <a:latin typeface="Gabriola" panose="04040605051002020D02" pitchFamily="82" charset="0"/>
              <a:ea typeface="+mn-ea"/>
              <a:cs typeface="+mn-cs"/>
            </a:rPr>
            <a:t>Анализ рынка, изучение покупательского спроса на продукцию растениеводства г. Ишим и районы</a:t>
          </a:r>
        </a:p>
      </dgm:t>
    </dgm:pt>
    <dgm:pt modelId="{A8E58439-586F-4AFA-ACFD-331A94A940E8}" type="parTrans" cxnId="{5DB79B29-BCBF-4E12-81B1-62333D35E98E}">
      <dgm:prSet/>
      <dgm:spPr/>
      <dgm:t>
        <a:bodyPr/>
        <a:lstStyle/>
        <a:p>
          <a:endParaRPr lang="ru-RU" sz="1600"/>
        </a:p>
      </dgm:t>
    </dgm:pt>
    <dgm:pt modelId="{686EA425-53CC-47AD-87FF-3834F15256F2}" type="sibTrans" cxnId="{5DB79B29-BCBF-4E12-81B1-62333D35E98E}">
      <dgm:prSet/>
      <dgm:spPr/>
      <dgm:t>
        <a:bodyPr/>
        <a:lstStyle/>
        <a:p>
          <a:endParaRPr lang="ru-RU" sz="1600"/>
        </a:p>
      </dgm:t>
    </dgm:pt>
    <dgm:pt modelId="{1CAFD606-C243-43B8-AE65-CF28D6CCC636}">
      <dgm:prSet phldrT="[Текст]" custT="1"/>
      <dgm:spPr/>
      <dgm:t>
        <a:bodyPr/>
        <a:lstStyle/>
        <a:p>
          <a:endParaRPr lang="ru-RU" sz="1600" dirty="0"/>
        </a:p>
        <a:p>
          <a:endParaRPr lang="ru-RU" sz="1600" dirty="0"/>
        </a:p>
      </dgm:t>
    </dgm:pt>
    <dgm:pt modelId="{5631192D-2DEA-430A-B73B-1BD54DC80B31}" type="parTrans" cxnId="{AE22D398-C9D3-47DD-9F2B-11F2047577E2}">
      <dgm:prSet/>
      <dgm:spPr/>
      <dgm:t>
        <a:bodyPr/>
        <a:lstStyle/>
        <a:p>
          <a:endParaRPr lang="ru-RU" sz="1600"/>
        </a:p>
      </dgm:t>
    </dgm:pt>
    <dgm:pt modelId="{05B945A8-DB1C-45A0-81DA-C10CBC1AA6ED}" type="sibTrans" cxnId="{AE22D398-C9D3-47DD-9F2B-11F2047577E2}">
      <dgm:prSet/>
      <dgm:spPr/>
      <dgm:t>
        <a:bodyPr/>
        <a:lstStyle/>
        <a:p>
          <a:endParaRPr lang="ru-RU" sz="1600"/>
        </a:p>
      </dgm:t>
    </dgm:pt>
    <dgm:pt modelId="{A1DAD851-6EF6-49F5-8E09-1FD3D5DCE3BB}">
      <dgm:prSet phldrT="[Текст]" custT="1"/>
      <dgm:spPr/>
      <dgm:t>
        <a:bodyPr/>
        <a:lstStyle/>
        <a:p>
          <a:r>
            <a:rPr lang="ru-RU" sz="1800" b="1" kern="1200" dirty="0">
              <a:latin typeface="Gabriola" panose="04040605051002020D02" pitchFamily="82" charset="0"/>
              <a:ea typeface="+mn-ea"/>
              <a:cs typeface="+mn-cs"/>
            </a:rPr>
            <a:t>Разработано положение о деятельности учебно-производственного предприятия, организационного и производственного планов</a:t>
          </a:r>
        </a:p>
      </dgm:t>
    </dgm:pt>
    <dgm:pt modelId="{991030A4-59F5-44BC-B9CF-3EDE74BD7487}" type="parTrans" cxnId="{4BBB9DE4-01AB-4F5F-B5E6-F7A097100888}">
      <dgm:prSet/>
      <dgm:spPr/>
      <dgm:t>
        <a:bodyPr/>
        <a:lstStyle/>
        <a:p>
          <a:endParaRPr lang="ru-RU" sz="1600"/>
        </a:p>
      </dgm:t>
    </dgm:pt>
    <dgm:pt modelId="{FA6F6157-1590-45AE-89DC-0A3077F3048D}" type="sibTrans" cxnId="{4BBB9DE4-01AB-4F5F-B5E6-F7A097100888}">
      <dgm:prSet/>
      <dgm:spPr/>
      <dgm:t>
        <a:bodyPr/>
        <a:lstStyle/>
        <a:p>
          <a:endParaRPr lang="ru-RU" sz="1600"/>
        </a:p>
      </dgm:t>
    </dgm:pt>
    <dgm:pt modelId="{E08764E5-6E74-4E5E-8A5E-7643564B05C1}">
      <dgm:prSet custT="1"/>
      <dgm:spPr/>
      <dgm:t>
        <a:bodyPr/>
        <a:lstStyle/>
        <a:p>
          <a:endParaRPr lang="ru-RU" sz="1600"/>
        </a:p>
      </dgm:t>
    </dgm:pt>
    <dgm:pt modelId="{9AD1088F-49F7-4EF5-A864-E3E505458D65}" type="parTrans" cxnId="{0F075758-40F0-41AA-9208-640BD66933B9}">
      <dgm:prSet/>
      <dgm:spPr/>
      <dgm:t>
        <a:bodyPr/>
        <a:lstStyle/>
        <a:p>
          <a:endParaRPr lang="ru-RU" sz="1600"/>
        </a:p>
      </dgm:t>
    </dgm:pt>
    <dgm:pt modelId="{E65D1EFA-1219-4C6A-A1BC-4A64C8BEB0F9}" type="sibTrans" cxnId="{0F075758-40F0-41AA-9208-640BD66933B9}">
      <dgm:prSet/>
      <dgm:spPr/>
      <dgm:t>
        <a:bodyPr/>
        <a:lstStyle/>
        <a:p>
          <a:endParaRPr lang="ru-RU" sz="1600"/>
        </a:p>
      </dgm:t>
    </dgm:pt>
    <dgm:pt modelId="{705DF229-504B-4AA0-98F4-AD91ED24C329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Gabriola" panose="04040605051002020D02" pitchFamily="82" charset="0"/>
              <a:ea typeface="+mn-ea"/>
              <a:cs typeface="+mn-cs"/>
            </a:rPr>
            <a:t>Проведена инвентаризация основных фондов, оборудования и дооснащение </a:t>
          </a:r>
          <a:r>
            <a:rPr lang="ru-RU" sz="1800" b="1" kern="1200" dirty="0" err="1">
              <a:latin typeface="Gabriola" panose="04040605051002020D02" pitchFamily="82" charset="0"/>
              <a:ea typeface="+mn-ea"/>
              <a:cs typeface="+mn-cs"/>
            </a:rPr>
            <a:t>учебно</a:t>
          </a:r>
          <a:r>
            <a:rPr lang="ru-RU" sz="1800" b="1" kern="1200" dirty="0">
              <a:latin typeface="Gabriola" panose="04040605051002020D02" pitchFamily="82" charset="0"/>
              <a:ea typeface="+mn-ea"/>
              <a:cs typeface="+mn-cs"/>
            </a:rPr>
            <a:t> – производственного предприятия</a:t>
          </a:r>
        </a:p>
      </dgm:t>
    </dgm:pt>
    <dgm:pt modelId="{8638B7A5-1D0B-47B6-A8B2-26DD301C274C}" type="parTrans" cxnId="{5E7626D9-9EB7-454D-B38B-A56327DCB230}">
      <dgm:prSet/>
      <dgm:spPr/>
      <dgm:t>
        <a:bodyPr/>
        <a:lstStyle/>
        <a:p>
          <a:endParaRPr lang="ru-RU" sz="1600"/>
        </a:p>
      </dgm:t>
    </dgm:pt>
    <dgm:pt modelId="{ABC38CA0-2393-4DA7-ADB1-F7FD7F344504}" type="sibTrans" cxnId="{5E7626D9-9EB7-454D-B38B-A56327DCB230}">
      <dgm:prSet/>
      <dgm:spPr/>
      <dgm:t>
        <a:bodyPr/>
        <a:lstStyle/>
        <a:p>
          <a:endParaRPr lang="ru-RU" sz="1600"/>
        </a:p>
      </dgm:t>
    </dgm:pt>
    <dgm:pt modelId="{8CABC3C6-4887-4C41-B797-C11E184DF113}">
      <dgm:prSet custT="1"/>
      <dgm:spPr/>
      <dgm:t>
        <a:bodyPr/>
        <a:lstStyle/>
        <a:p>
          <a:endParaRPr lang="ru-RU" sz="1600"/>
        </a:p>
      </dgm:t>
    </dgm:pt>
    <dgm:pt modelId="{C22EC615-F294-4C96-A896-19C5B07F77AF}" type="parTrans" cxnId="{B0BCD887-B82A-4249-8F6B-0BEDC6EEEDA5}">
      <dgm:prSet/>
      <dgm:spPr/>
      <dgm:t>
        <a:bodyPr/>
        <a:lstStyle/>
        <a:p>
          <a:endParaRPr lang="ru-RU" sz="1600"/>
        </a:p>
      </dgm:t>
    </dgm:pt>
    <dgm:pt modelId="{CC829C8F-FFBC-4193-9A76-77F22546DB94}" type="sibTrans" cxnId="{B0BCD887-B82A-4249-8F6B-0BEDC6EEEDA5}">
      <dgm:prSet/>
      <dgm:spPr/>
      <dgm:t>
        <a:bodyPr/>
        <a:lstStyle/>
        <a:p>
          <a:endParaRPr lang="ru-RU" sz="1600"/>
        </a:p>
      </dgm:t>
    </dgm:pt>
    <dgm:pt modelId="{949F2AD6-0031-459E-BDCA-8A5661A5612D}">
      <dgm:prSet custT="1"/>
      <dgm:spPr/>
      <dgm:t>
        <a:bodyPr/>
        <a:lstStyle/>
        <a:p>
          <a:r>
            <a:rPr lang="ru-RU" sz="1800" b="1" dirty="0">
              <a:latin typeface="Gabriola" panose="04040605051002020D02" pitchFamily="82" charset="0"/>
              <a:ea typeface="+mn-ea"/>
              <a:cs typeface="+mn-cs"/>
            </a:rPr>
            <a:t>Организованы рабочие места для обучающихся в соответствии с требованиями действующих стандартов и безопасности</a:t>
          </a:r>
          <a:endParaRPr lang="ru-RU" sz="1800" dirty="0"/>
        </a:p>
      </dgm:t>
    </dgm:pt>
    <dgm:pt modelId="{C79B324C-A044-42FC-8A8A-09B4C7308D89}" type="parTrans" cxnId="{8B8FD800-EF28-41B5-9E93-5F49C833F05A}">
      <dgm:prSet/>
      <dgm:spPr/>
      <dgm:t>
        <a:bodyPr/>
        <a:lstStyle/>
        <a:p>
          <a:endParaRPr lang="ru-RU" sz="1600"/>
        </a:p>
      </dgm:t>
    </dgm:pt>
    <dgm:pt modelId="{C09D43F1-582E-4306-87B4-1400839FEFE4}" type="sibTrans" cxnId="{8B8FD800-EF28-41B5-9E93-5F49C833F05A}">
      <dgm:prSet/>
      <dgm:spPr/>
      <dgm:t>
        <a:bodyPr/>
        <a:lstStyle/>
        <a:p>
          <a:endParaRPr lang="ru-RU" sz="1600"/>
        </a:p>
      </dgm:t>
    </dgm:pt>
    <dgm:pt modelId="{4C1BFD4D-F558-4F53-A601-F6B2CAC9D18B}" type="pres">
      <dgm:prSet presAssocID="{2DD5E099-D339-46AE-A177-4AB5BA1414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0E7552-6E3C-43DB-BB79-937CA294CE2F}" type="pres">
      <dgm:prSet presAssocID="{FA8DBCF2-0194-4FC6-A745-AE4CD1355382}" presName="composite" presStyleCnt="0"/>
      <dgm:spPr/>
    </dgm:pt>
    <dgm:pt modelId="{118E6F76-5644-44D0-929B-5D3631D7AAD1}" type="pres">
      <dgm:prSet presAssocID="{FA8DBCF2-0194-4FC6-A745-AE4CD135538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135EF-3E3D-49F5-9735-77ACC5C18EFA}" type="pres">
      <dgm:prSet presAssocID="{FA8DBCF2-0194-4FC6-A745-AE4CD135538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CCA0E-E701-4D74-AFD8-018FF8A3AD05}" type="pres">
      <dgm:prSet presAssocID="{FC832F3D-6B21-49CF-9D7C-4B648F3839F2}" presName="sp" presStyleCnt="0"/>
      <dgm:spPr/>
    </dgm:pt>
    <dgm:pt modelId="{7A69357C-6439-443B-AE89-063AE3E95858}" type="pres">
      <dgm:prSet presAssocID="{2B6290EC-4923-4E21-806C-8A2ADC0086FE}" presName="composite" presStyleCnt="0"/>
      <dgm:spPr/>
    </dgm:pt>
    <dgm:pt modelId="{4C8A12C7-A5F9-4B6C-B6F9-A05CAFDC4F15}" type="pres">
      <dgm:prSet presAssocID="{2B6290EC-4923-4E21-806C-8A2ADC0086F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D3F09-150E-4262-A31D-244EC9A9471B}" type="pres">
      <dgm:prSet presAssocID="{2B6290EC-4923-4E21-806C-8A2ADC0086F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0A577-3A09-4466-877C-2215E3258034}" type="pres">
      <dgm:prSet presAssocID="{8BBC2E26-5BCF-4D4A-A1B3-68CE9421BE8D}" presName="sp" presStyleCnt="0"/>
      <dgm:spPr/>
    </dgm:pt>
    <dgm:pt modelId="{132EBFAA-E305-40CD-B236-1307639F483A}" type="pres">
      <dgm:prSet presAssocID="{1CAFD606-C243-43B8-AE65-CF28D6CCC636}" presName="composite" presStyleCnt="0"/>
      <dgm:spPr/>
    </dgm:pt>
    <dgm:pt modelId="{B533DE7A-59F8-4867-84B8-2D351E488C57}" type="pres">
      <dgm:prSet presAssocID="{1CAFD606-C243-43B8-AE65-CF28D6CCC63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227AE-A6C8-43BE-911E-42621E755556}" type="pres">
      <dgm:prSet presAssocID="{1CAFD606-C243-43B8-AE65-CF28D6CCC63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DCC87-D94D-4E17-AB13-7D7C88FC27A9}" type="pres">
      <dgm:prSet presAssocID="{05B945A8-DB1C-45A0-81DA-C10CBC1AA6ED}" presName="sp" presStyleCnt="0"/>
      <dgm:spPr/>
    </dgm:pt>
    <dgm:pt modelId="{707F8F7D-EC95-45BB-89E0-467BF14CA9F8}" type="pres">
      <dgm:prSet presAssocID="{E08764E5-6E74-4E5E-8A5E-7643564B05C1}" presName="composite" presStyleCnt="0"/>
      <dgm:spPr/>
    </dgm:pt>
    <dgm:pt modelId="{83F05A3B-02B4-418E-A44D-DFB6F33BEF92}" type="pres">
      <dgm:prSet presAssocID="{E08764E5-6E74-4E5E-8A5E-7643564B05C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49556-0262-478B-902C-6CE315F3B370}" type="pres">
      <dgm:prSet presAssocID="{E08764E5-6E74-4E5E-8A5E-7643564B05C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040EF-D6C7-4220-94E1-95716D2FB0CA}" type="pres">
      <dgm:prSet presAssocID="{E65D1EFA-1219-4C6A-A1BC-4A64C8BEB0F9}" presName="sp" presStyleCnt="0"/>
      <dgm:spPr/>
    </dgm:pt>
    <dgm:pt modelId="{4910665B-4546-4FC4-BFCC-E92450CCA8AB}" type="pres">
      <dgm:prSet presAssocID="{8CABC3C6-4887-4C41-B797-C11E184DF113}" presName="composite" presStyleCnt="0"/>
      <dgm:spPr/>
    </dgm:pt>
    <dgm:pt modelId="{DDAAEE45-21FD-4B07-8A98-CF6B3516B545}" type="pres">
      <dgm:prSet presAssocID="{8CABC3C6-4887-4C41-B797-C11E184DF11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46770-E7AB-4231-8282-1D880623FB1A}" type="pres">
      <dgm:prSet presAssocID="{8CABC3C6-4887-4C41-B797-C11E184DF11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E2E7EA-F197-46CA-B871-F61FA26F24FC}" type="presOf" srcId="{B7B53ACD-E587-4FF8-8DD6-BD5B3F906031}" destId="{05F135EF-3E3D-49F5-9735-77ACC5C18EFA}" srcOrd="0" destOrd="0" presId="urn:microsoft.com/office/officeart/2005/8/layout/chevron2"/>
    <dgm:cxn modelId="{AE22D398-C9D3-47DD-9F2B-11F2047577E2}" srcId="{2DD5E099-D339-46AE-A177-4AB5BA141436}" destId="{1CAFD606-C243-43B8-AE65-CF28D6CCC636}" srcOrd="2" destOrd="0" parTransId="{5631192D-2DEA-430A-B73B-1BD54DC80B31}" sibTransId="{05B945A8-DB1C-45A0-81DA-C10CBC1AA6ED}"/>
    <dgm:cxn modelId="{8D24E10E-1A0B-43F1-AB17-693A58698E77}" type="presOf" srcId="{A1DAD851-6EF6-49F5-8E09-1FD3D5DCE3BB}" destId="{409227AE-A6C8-43BE-911E-42621E755556}" srcOrd="0" destOrd="0" presId="urn:microsoft.com/office/officeart/2005/8/layout/chevron2"/>
    <dgm:cxn modelId="{5E7626D9-9EB7-454D-B38B-A56327DCB230}" srcId="{E08764E5-6E74-4E5E-8A5E-7643564B05C1}" destId="{705DF229-504B-4AA0-98F4-AD91ED24C329}" srcOrd="0" destOrd="0" parTransId="{8638B7A5-1D0B-47B6-A8B2-26DD301C274C}" sibTransId="{ABC38CA0-2393-4DA7-ADB1-F7FD7F344504}"/>
    <dgm:cxn modelId="{0B52960A-D5CD-4ACA-A36C-03D10A5EFF0C}" type="presOf" srcId="{FA8DBCF2-0194-4FC6-A745-AE4CD1355382}" destId="{118E6F76-5644-44D0-929B-5D3631D7AAD1}" srcOrd="0" destOrd="0" presId="urn:microsoft.com/office/officeart/2005/8/layout/chevron2"/>
    <dgm:cxn modelId="{E595FB57-AC2C-42BD-B1B3-7FFEEDA33075}" type="presOf" srcId="{705DF229-504B-4AA0-98F4-AD91ED24C329}" destId="{C2249556-0262-478B-902C-6CE315F3B370}" srcOrd="0" destOrd="0" presId="urn:microsoft.com/office/officeart/2005/8/layout/chevron2"/>
    <dgm:cxn modelId="{6FD35E35-B720-42F1-A230-AA0C5CF79C70}" type="presOf" srcId="{33842382-BA7D-41EC-ABA0-46666A08B2B0}" destId="{E28D3F09-150E-4262-A31D-244EC9A9471B}" srcOrd="0" destOrd="0" presId="urn:microsoft.com/office/officeart/2005/8/layout/chevron2"/>
    <dgm:cxn modelId="{B0BCD887-B82A-4249-8F6B-0BEDC6EEEDA5}" srcId="{2DD5E099-D339-46AE-A177-4AB5BA141436}" destId="{8CABC3C6-4887-4C41-B797-C11E184DF113}" srcOrd="4" destOrd="0" parTransId="{C22EC615-F294-4C96-A896-19C5B07F77AF}" sibTransId="{CC829C8F-FFBC-4193-9A76-77F22546DB94}"/>
    <dgm:cxn modelId="{4BBB9DE4-01AB-4F5F-B5E6-F7A097100888}" srcId="{1CAFD606-C243-43B8-AE65-CF28D6CCC636}" destId="{A1DAD851-6EF6-49F5-8E09-1FD3D5DCE3BB}" srcOrd="0" destOrd="0" parTransId="{991030A4-59F5-44BC-B9CF-3EDE74BD7487}" sibTransId="{FA6F6157-1590-45AE-89DC-0A3077F3048D}"/>
    <dgm:cxn modelId="{07282D52-C410-43C1-BBC6-507B7DDAD680}" type="presOf" srcId="{2DD5E099-D339-46AE-A177-4AB5BA141436}" destId="{4C1BFD4D-F558-4F53-A601-F6B2CAC9D18B}" srcOrd="0" destOrd="0" presId="urn:microsoft.com/office/officeart/2005/8/layout/chevron2"/>
    <dgm:cxn modelId="{A5EF4060-F271-4C21-B53C-5D65FBFB47E1}" type="presOf" srcId="{1CAFD606-C243-43B8-AE65-CF28D6CCC636}" destId="{B533DE7A-59F8-4867-84B8-2D351E488C57}" srcOrd="0" destOrd="0" presId="urn:microsoft.com/office/officeart/2005/8/layout/chevron2"/>
    <dgm:cxn modelId="{0F075758-40F0-41AA-9208-640BD66933B9}" srcId="{2DD5E099-D339-46AE-A177-4AB5BA141436}" destId="{E08764E5-6E74-4E5E-8A5E-7643564B05C1}" srcOrd="3" destOrd="0" parTransId="{9AD1088F-49F7-4EF5-A864-E3E505458D65}" sibTransId="{E65D1EFA-1219-4C6A-A1BC-4A64C8BEB0F9}"/>
    <dgm:cxn modelId="{5234D5BB-D328-4A2E-B49B-F16F9FA2D45A}" type="presOf" srcId="{949F2AD6-0031-459E-BDCA-8A5661A5612D}" destId="{0D446770-E7AB-4231-8282-1D880623FB1A}" srcOrd="0" destOrd="0" presId="urn:microsoft.com/office/officeart/2005/8/layout/chevron2"/>
    <dgm:cxn modelId="{4E36CAF6-0009-422C-9C51-97D519B7176E}" srcId="{2DD5E099-D339-46AE-A177-4AB5BA141436}" destId="{FA8DBCF2-0194-4FC6-A745-AE4CD1355382}" srcOrd="0" destOrd="0" parTransId="{2332A2E8-7F1E-4F90-BA50-8FAB0CAA65E0}" sibTransId="{FC832F3D-6B21-49CF-9D7C-4B648F3839F2}"/>
    <dgm:cxn modelId="{5DB79B29-BCBF-4E12-81B1-62333D35E98E}" srcId="{2B6290EC-4923-4E21-806C-8A2ADC0086FE}" destId="{33842382-BA7D-41EC-ABA0-46666A08B2B0}" srcOrd="0" destOrd="0" parTransId="{A8E58439-586F-4AFA-ACFD-331A94A940E8}" sibTransId="{686EA425-53CC-47AD-87FF-3834F15256F2}"/>
    <dgm:cxn modelId="{94B8CF64-FFD5-4E8B-AF31-C1A5BFC28C10}" type="presOf" srcId="{2B6290EC-4923-4E21-806C-8A2ADC0086FE}" destId="{4C8A12C7-A5F9-4B6C-B6F9-A05CAFDC4F15}" srcOrd="0" destOrd="0" presId="urn:microsoft.com/office/officeart/2005/8/layout/chevron2"/>
    <dgm:cxn modelId="{8C6535E8-4475-4327-88A8-EFC3C2A99AB7}" type="presOf" srcId="{8CABC3C6-4887-4C41-B797-C11E184DF113}" destId="{DDAAEE45-21FD-4B07-8A98-CF6B3516B545}" srcOrd="0" destOrd="0" presId="urn:microsoft.com/office/officeart/2005/8/layout/chevron2"/>
    <dgm:cxn modelId="{9DEB9CFC-3459-4FAE-B908-AA047587FA63}" srcId="{FA8DBCF2-0194-4FC6-A745-AE4CD1355382}" destId="{B7B53ACD-E587-4FF8-8DD6-BD5B3F906031}" srcOrd="0" destOrd="0" parTransId="{F3FF6F2A-8393-4983-96B0-ED14085B8199}" sibTransId="{19555B8E-8833-44A4-9113-24BD7FFE8F08}"/>
    <dgm:cxn modelId="{8B8FD800-EF28-41B5-9E93-5F49C833F05A}" srcId="{8CABC3C6-4887-4C41-B797-C11E184DF113}" destId="{949F2AD6-0031-459E-BDCA-8A5661A5612D}" srcOrd="0" destOrd="0" parTransId="{C79B324C-A044-42FC-8A8A-09B4C7308D89}" sibTransId="{C09D43F1-582E-4306-87B4-1400839FEFE4}"/>
    <dgm:cxn modelId="{7C9D78B1-5971-4C41-AB4F-204F174EBB57}" type="presOf" srcId="{E08764E5-6E74-4E5E-8A5E-7643564B05C1}" destId="{83F05A3B-02B4-418E-A44D-DFB6F33BEF92}" srcOrd="0" destOrd="0" presId="urn:microsoft.com/office/officeart/2005/8/layout/chevron2"/>
    <dgm:cxn modelId="{2506D2BE-1FF6-4EE7-AE45-620127E0D7C8}" srcId="{2DD5E099-D339-46AE-A177-4AB5BA141436}" destId="{2B6290EC-4923-4E21-806C-8A2ADC0086FE}" srcOrd="1" destOrd="0" parTransId="{517629AC-81D6-4056-A683-E7DCA33927AE}" sibTransId="{8BBC2E26-5BCF-4D4A-A1B3-68CE9421BE8D}"/>
    <dgm:cxn modelId="{9A586741-48C5-44F6-8676-DAF07E9AD4D2}" type="presParOf" srcId="{4C1BFD4D-F558-4F53-A601-F6B2CAC9D18B}" destId="{F90E7552-6E3C-43DB-BB79-937CA294CE2F}" srcOrd="0" destOrd="0" presId="urn:microsoft.com/office/officeart/2005/8/layout/chevron2"/>
    <dgm:cxn modelId="{7378D1FA-D53C-4EDA-B60C-0276E9982E07}" type="presParOf" srcId="{F90E7552-6E3C-43DB-BB79-937CA294CE2F}" destId="{118E6F76-5644-44D0-929B-5D3631D7AAD1}" srcOrd="0" destOrd="0" presId="urn:microsoft.com/office/officeart/2005/8/layout/chevron2"/>
    <dgm:cxn modelId="{FF4C9430-2938-469C-BBE2-499C8EDDE669}" type="presParOf" srcId="{F90E7552-6E3C-43DB-BB79-937CA294CE2F}" destId="{05F135EF-3E3D-49F5-9735-77ACC5C18EFA}" srcOrd="1" destOrd="0" presId="urn:microsoft.com/office/officeart/2005/8/layout/chevron2"/>
    <dgm:cxn modelId="{2DEB0B8A-8AAF-4BB8-9D0F-6E58F06749AD}" type="presParOf" srcId="{4C1BFD4D-F558-4F53-A601-F6B2CAC9D18B}" destId="{951CCA0E-E701-4D74-AFD8-018FF8A3AD05}" srcOrd="1" destOrd="0" presId="urn:microsoft.com/office/officeart/2005/8/layout/chevron2"/>
    <dgm:cxn modelId="{62DCD01B-8859-4E8F-9C17-CD95681777C8}" type="presParOf" srcId="{4C1BFD4D-F558-4F53-A601-F6B2CAC9D18B}" destId="{7A69357C-6439-443B-AE89-063AE3E95858}" srcOrd="2" destOrd="0" presId="urn:microsoft.com/office/officeart/2005/8/layout/chevron2"/>
    <dgm:cxn modelId="{F8D45221-3F29-4C48-A0A2-EB1565ECC78D}" type="presParOf" srcId="{7A69357C-6439-443B-AE89-063AE3E95858}" destId="{4C8A12C7-A5F9-4B6C-B6F9-A05CAFDC4F15}" srcOrd="0" destOrd="0" presId="urn:microsoft.com/office/officeart/2005/8/layout/chevron2"/>
    <dgm:cxn modelId="{1FA40211-30C9-4F24-8413-0EEE1596FD76}" type="presParOf" srcId="{7A69357C-6439-443B-AE89-063AE3E95858}" destId="{E28D3F09-150E-4262-A31D-244EC9A9471B}" srcOrd="1" destOrd="0" presId="urn:microsoft.com/office/officeart/2005/8/layout/chevron2"/>
    <dgm:cxn modelId="{06C55AEF-C549-44BC-9BA0-478C3C9BC96F}" type="presParOf" srcId="{4C1BFD4D-F558-4F53-A601-F6B2CAC9D18B}" destId="{5A10A577-3A09-4466-877C-2215E3258034}" srcOrd="3" destOrd="0" presId="urn:microsoft.com/office/officeart/2005/8/layout/chevron2"/>
    <dgm:cxn modelId="{E35F7CB1-F13A-4B32-B56C-AE13FDDC8901}" type="presParOf" srcId="{4C1BFD4D-F558-4F53-A601-F6B2CAC9D18B}" destId="{132EBFAA-E305-40CD-B236-1307639F483A}" srcOrd="4" destOrd="0" presId="urn:microsoft.com/office/officeart/2005/8/layout/chevron2"/>
    <dgm:cxn modelId="{1B221E86-CEE6-406E-A5B2-8BF6D56D9652}" type="presParOf" srcId="{132EBFAA-E305-40CD-B236-1307639F483A}" destId="{B533DE7A-59F8-4867-84B8-2D351E488C57}" srcOrd="0" destOrd="0" presId="urn:microsoft.com/office/officeart/2005/8/layout/chevron2"/>
    <dgm:cxn modelId="{6525F4B8-30E3-45A1-A260-F7D8BFF2979F}" type="presParOf" srcId="{132EBFAA-E305-40CD-B236-1307639F483A}" destId="{409227AE-A6C8-43BE-911E-42621E755556}" srcOrd="1" destOrd="0" presId="urn:microsoft.com/office/officeart/2005/8/layout/chevron2"/>
    <dgm:cxn modelId="{CFB307D5-EB10-4612-A11F-63302FA9EC4F}" type="presParOf" srcId="{4C1BFD4D-F558-4F53-A601-F6B2CAC9D18B}" destId="{A79DCC87-D94D-4E17-AB13-7D7C88FC27A9}" srcOrd="5" destOrd="0" presId="urn:microsoft.com/office/officeart/2005/8/layout/chevron2"/>
    <dgm:cxn modelId="{3C5AED10-8FC7-4F19-875D-435FCE224CE0}" type="presParOf" srcId="{4C1BFD4D-F558-4F53-A601-F6B2CAC9D18B}" destId="{707F8F7D-EC95-45BB-89E0-467BF14CA9F8}" srcOrd="6" destOrd="0" presId="urn:microsoft.com/office/officeart/2005/8/layout/chevron2"/>
    <dgm:cxn modelId="{325C4B18-4831-40C8-838F-8A3C1737D04A}" type="presParOf" srcId="{707F8F7D-EC95-45BB-89E0-467BF14CA9F8}" destId="{83F05A3B-02B4-418E-A44D-DFB6F33BEF92}" srcOrd="0" destOrd="0" presId="urn:microsoft.com/office/officeart/2005/8/layout/chevron2"/>
    <dgm:cxn modelId="{DDE4A2E1-A7CD-46FF-9BED-AF1817A463D0}" type="presParOf" srcId="{707F8F7D-EC95-45BB-89E0-467BF14CA9F8}" destId="{C2249556-0262-478B-902C-6CE315F3B370}" srcOrd="1" destOrd="0" presId="urn:microsoft.com/office/officeart/2005/8/layout/chevron2"/>
    <dgm:cxn modelId="{AC976E9C-1941-48D7-BDD6-09A5C9948ACB}" type="presParOf" srcId="{4C1BFD4D-F558-4F53-A601-F6B2CAC9D18B}" destId="{965040EF-D6C7-4220-94E1-95716D2FB0CA}" srcOrd="7" destOrd="0" presId="urn:microsoft.com/office/officeart/2005/8/layout/chevron2"/>
    <dgm:cxn modelId="{AB9C4CB7-8678-4962-A93A-6AC4C8C9BE01}" type="presParOf" srcId="{4C1BFD4D-F558-4F53-A601-F6B2CAC9D18B}" destId="{4910665B-4546-4FC4-BFCC-E92450CCA8AB}" srcOrd="8" destOrd="0" presId="urn:microsoft.com/office/officeart/2005/8/layout/chevron2"/>
    <dgm:cxn modelId="{919844CF-FCF3-41C3-92AD-420592AC4B10}" type="presParOf" srcId="{4910665B-4546-4FC4-BFCC-E92450CCA8AB}" destId="{DDAAEE45-21FD-4B07-8A98-CF6B3516B545}" srcOrd="0" destOrd="0" presId="urn:microsoft.com/office/officeart/2005/8/layout/chevron2"/>
    <dgm:cxn modelId="{F6824297-0C73-48EB-AA2B-41F464DCBD9E}" type="presParOf" srcId="{4910665B-4546-4FC4-BFCC-E92450CCA8AB}" destId="{0D446770-E7AB-4231-8282-1D880623FB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8E6F76-5644-44D0-929B-5D3631D7AAD1}">
      <dsp:nvSpPr>
        <dsp:cNvPr id="0" name=""/>
        <dsp:cNvSpPr/>
      </dsp:nvSpPr>
      <dsp:spPr>
        <a:xfrm rot="5400000">
          <a:off x="-140260" y="142756"/>
          <a:ext cx="935068" cy="65454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40260" y="142756"/>
        <a:ext cx="935068" cy="654547"/>
      </dsp:txXfrm>
    </dsp:sp>
    <dsp:sp modelId="{05F135EF-3E3D-49F5-9735-77ACC5C18EFA}">
      <dsp:nvSpPr>
        <dsp:cNvPr id="0" name=""/>
        <dsp:cNvSpPr/>
      </dsp:nvSpPr>
      <dsp:spPr>
        <a:xfrm rot="5400000">
          <a:off x="4440003" y="-3782959"/>
          <a:ext cx="608114" cy="817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latin typeface="Gabriola" panose="04040605051002020D02" pitchFamily="82" charset="0"/>
            </a:rPr>
            <a:t>Проведено обучение членов проектной команды по вопросам выбора содержания, форм и методов деятельности по проекту. Распределены обязанности, намечены сроки реализации проекта</a:t>
          </a:r>
          <a:endParaRPr lang="ru-RU" sz="1800" kern="1200" dirty="0"/>
        </a:p>
      </dsp:txBody>
      <dsp:txXfrm rot="5400000">
        <a:off x="4440003" y="-3782959"/>
        <a:ext cx="608114" cy="8179026"/>
      </dsp:txXfrm>
    </dsp:sp>
    <dsp:sp modelId="{4C8A12C7-A5F9-4B6C-B6F9-A05CAFDC4F15}">
      <dsp:nvSpPr>
        <dsp:cNvPr id="0" name=""/>
        <dsp:cNvSpPr/>
      </dsp:nvSpPr>
      <dsp:spPr>
        <a:xfrm rot="5400000">
          <a:off x="-140260" y="958669"/>
          <a:ext cx="935068" cy="654547"/>
        </a:xfrm>
        <a:prstGeom prst="chevron">
          <a:avLst/>
        </a:prstGeom>
        <a:gradFill rotWithShape="0">
          <a:gsLst>
            <a:gs pos="0">
              <a:schemeClr val="accent3">
                <a:hueOff val="1156379"/>
                <a:satOff val="-6199"/>
                <a:lumOff val="-834"/>
                <a:alphaOff val="0"/>
                <a:shade val="51000"/>
                <a:satMod val="130000"/>
              </a:schemeClr>
            </a:gs>
            <a:gs pos="80000">
              <a:schemeClr val="accent3">
                <a:hueOff val="1156379"/>
                <a:satOff val="-6199"/>
                <a:lumOff val="-834"/>
                <a:alphaOff val="0"/>
                <a:shade val="93000"/>
                <a:satMod val="130000"/>
              </a:schemeClr>
            </a:gs>
            <a:gs pos="100000">
              <a:schemeClr val="accent3">
                <a:hueOff val="1156379"/>
                <a:satOff val="-6199"/>
                <a:lumOff val="-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40260" y="958669"/>
        <a:ext cx="935068" cy="654547"/>
      </dsp:txXfrm>
    </dsp:sp>
    <dsp:sp modelId="{E28D3F09-150E-4262-A31D-244EC9A9471B}">
      <dsp:nvSpPr>
        <dsp:cNvPr id="0" name=""/>
        <dsp:cNvSpPr/>
      </dsp:nvSpPr>
      <dsp:spPr>
        <a:xfrm rot="5400000">
          <a:off x="4440163" y="-2967206"/>
          <a:ext cx="607794" cy="817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56379"/>
              <a:satOff val="-6199"/>
              <a:lumOff val="-8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latin typeface="Gabriola" panose="04040605051002020D02" pitchFamily="82" charset="0"/>
              <a:ea typeface="+mn-ea"/>
              <a:cs typeface="+mn-cs"/>
            </a:rPr>
            <a:t>Анализ рынка, изучение покупательского спроса на продукцию растениеводства г. Ишим и районы</a:t>
          </a:r>
        </a:p>
      </dsp:txBody>
      <dsp:txXfrm rot="5400000">
        <a:off x="4440163" y="-2967206"/>
        <a:ext cx="607794" cy="8179026"/>
      </dsp:txXfrm>
    </dsp:sp>
    <dsp:sp modelId="{B533DE7A-59F8-4867-84B8-2D351E488C57}">
      <dsp:nvSpPr>
        <dsp:cNvPr id="0" name=""/>
        <dsp:cNvSpPr/>
      </dsp:nvSpPr>
      <dsp:spPr>
        <a:xfrm rot="5400000">
          <a:off x="-140260" y="1774581"/>
          <a:ext cx="935068" cy="654547"/>
        </a:xfrm>
        <a:prstGeom prst="chevron">
          <a:avLst/>
        </a:prstGeom>
        <a:gradFill rotWithShape="0">
          <a:gsLst>
            <a:gs pos="0">
              <a:schemeClr val="accent3">
                <a:hueOff val="2312758"/>
                <a:satOff val="-12398"/>
                <a:lumOff val="-1667"/>
                <a:alphaOff val="0"/>
                <a:shade val="51000"/>
                <a:satMod val="130000"/>
              </a:schemeClr>
            </a:gs>
            <a:gs pos="80000">
              <a:schemeClr val="accent3">
                <a:hueOff val="2312758"/>
                <a:satOff val="-12398"/>
                <a:lumOff val="-1667"/>
                <a:alphaOff val="0"/>
                <a:shade val="93000"/>
                <a:satMod val="130000"/>
              </a:schemeClr>
            </a:gs>
            <a:gs pos="100000">
              <a:schemeClr val="accent3">
                <a:hueOff val="2312758"/>
                <a:satOff val="-12398"/>
                <a:lumOff val="-1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40260" y="1774581"/>
        <a:ext cx="935068" cy="654547"/>
      </dsp:txXfrm>
    </dsp:sp>
    <dsp:sp modelId="{409227AE-A6C8-43BE-911E-42621E755556}">
      <dsp:nvSpPr>
        <dsp:cNvPr id="0" name=""/>
        <dsp:cNvSpPr/>
      </dsp:nvSpPr>
      <dsp:spPr>
        <a:xfrm rot="5400000">
          <a:off x="4440163" y="-2151294"/>
          <a:ext cx="607794" cy="817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312758"/>
              <a:satOff val="-12398"/>
              <a:lumOff val="-16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latin typeface="Gabriola" panose="04040605051002020D02" pitchFamily="82" charset="0"/>
              <a:ea typeface="+mn-ea"/>
              <a:cs typeface="+mn-cs"/>
            </a:rPr>
            <a:t>Разработано положение о деятельности учебно-производственного предприятия, организационного и производственного планов</a:t>
          </a:r>
        </a:p>
      </dsp:txBody>
      <dsp:txXfrm rot="5400000">
        <a:off x="4440163" y="-2151294"/>
        <a:ext cx="607794" cy="8179026"/>
      </dsp:txXfrm>
    </dsp:sp>
    <dsp:sp modelId="{83F05A3B-02B4-418E-A44D-DFB6F33BEF92}">
      <dsp:nvSpPr>
        <dsp:cNvPr id="0" name=""/>
        <dsp:cNvSpPr/>
      </dsp:nvSpPr>
      <dsp:spPr>
        <a:xfrm rot="5400000">
          <a:off x="-140260" y="2590493"/>
          <a:ext cx="935068" cy="654547"/>
        </a:xfrm>
        <a:prstGeom prst="chevron">
          <a:avLst/>
        </a:prstGeom>
        <a:gradFill rotWithShape="0">
          <a:gsLst>
            <a:gs pos="0">
              <a:schemeClr val="accent3">
                <a:hueOff val="3469137"/>
                <a:satOff val="-18597"/>
                <a:lumOff val="-2501"/>
                <a:alphaOff val="0"/>
                <a:shade val="51000"/>
                <a:satMod val="130000"/>
              </a:schemeClr>
            </a:gs>
            <a:gs pos="80000">
              <a:schemeClr val="accent3">
                <a:hueOff val="3469137"/>
                <a:satOff val="-18597"/>
                <a:lumOff val="-2501"/>
                <a:alphaOff val="0"/>
                <a:shade val="93000"/>
                <a:satMod val="130000"/>
              </a:schemeClr>
            </a:gs>
            <a:gs pos="100000">
              <a:schemeClr val="accent3">
                <a:hueOff val="3469137"/>
                <a:satOff val="-18597"/>
                <a:lumOff val="-25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-140260" y="2590493"/>
        <a:ext cx="935068" cy="654547"/>
      </dsp:txXfrm>
    </dsp:sp>
    <dsp:sp modelId="{C2249556-0262-478B-902C-6CE315F3B370}">
      <dsp:nvSpPr>
        <dsp:cNvPr id="0" name=""/>
        <dsp:cNvSpPr/>
      </dsp:nvSpPr>
      <dsp:spPr>
        <a:xfrm rot="5400000">
          <a:off x="4440163" y="-1335382"/>
          <a:ext cx="607794" cy="817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469137"/>
              <a:satOff val="-18597"/>
              <a:lumOff val="-25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latin typeface="Gabriola" panose="04040605051002020D02" pitchFamily="82" charset="0"/>
              <a:ea typeface="+mn-ea"/>
              <a:cs typeface="+mn-cs"/>
            </a:rPr>
            <a:t>Проведена инвентаризация основных фондов, оборудования и дооснащение </a:t>
          </a:r>
          <a:r>
            <a:rPr lang="ru-RU" sz="1800" b="1" kern="1200" dirty="0" err="1">
              <a:latin typeface="Gabriola" panose="04040605051002020D02" pitchFamily="82" charset="0"/>
              <a:ea typeface="+mn-ea"/>
              <a:cs typeface="+mn-cs"/>
            </a:rPr>
            <a:t>учебно</a:t>
          </a:r>
          <a:r>
            <a:rPr lang="ru-RU" sz="1800" b="1" kern="1200" dirty="0">
              <a:latin typeface="Gabriola" panose="04040605051002020D02" pitchFamily="82" charset="0"/>
              <a:ea typeface="+mn-ea"/>
              <a:cs typeface="+mn-cs"/>
            </a:rPr>
            <a:t> – производственного предприятия</a:t>
          </a:r>
        </a:p>
      </dsp:txBody>
      <dsp:txXfrm rot="5400000">
        <a:off x="4440163" y="-1335382"/>
        <a:ext cx="607794" cy="8179026"/>
      </dsp:txXfrm>
    </dsp:sp>
    <dsp:sp modelId="{DDAAEE45-21FD-4B07-8A98-CF6B3516B545}">
      <dsp:nvSpPr>
        <dsp:cNvPr id="0" name=""/>
        <dsp:cNvSpPr/>
      </dsp:nvSpPr>
      <dsp:spPr>
        <a:xfrm rot="5400000">
          <a:off x="-140260" y="3406406"/>
          <a:ext cx="935068" cy="654547"/>
        </a:xfrm>
        <a:prstGeom prst="chevron">
          <a:avLst/>
        </a:prstGeom>
        <a:gradFill rotWithShape="0">
          <a:gsLst>
            <a:gs pos="0">
              <a:schemeClr val="accent3">
                <a:hueOff val="4625516"/>
                <a:satOff val="-24796"/>
                <a:lumOff val="-3334"/>
                <a:alphaOff val="0"/>
                <a:shade val="51000"/>
                <a:satMod val="130000"/>
              </a:schemeClr>
            </a:gs>
            <a:gs pos="80000">
              <a:schemeClr val="accent3">
                <a:hueOff val="4625516"/>
                <a:satOff val="-24796"/>
                <a:lumOff val="-3334"/>
                <a:alphaOff val="0"/>
                <a:shade val="93000"/>
                <a:satMod val="130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-140260" y="3406406"/>
        <a:ext cx="935068" cy="654547"/>
      </dsp:txXfrm>
    </dsp:sp>
    <dsp:sp modelId="{0D446770-E7AB-4231-8282-1D880623FB1A}">
      <dsp:nvSpPr>
        <dsp:cNvPr id="0" name=""/>
        <dsp:cNvSpPr/>
      </dsp:nvSpPr>
      <dsp:spPr>
        <a:xfrm rot="5400000">
          <a:off x="4440163" y="-519469"/>
          <a:ext cx="607794" cy="817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625516"/>
              <a:satOff val="-24796"/>
              <a:lumOff val="-33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latin typeface="Gabriola" panose="04040605051002020D02" pitchFamily="82" charset="0"/>
              <a:ea typeface="+mn-ea"/>
              <a:cs typeface="+mn-cs"/>
            </a:rPr>
            <a:t>Организованы рабочие места для обучающихся в соответствии с требованиями действующих стандартов и безопасности</a:t>
          </a:r>
          <a:endParaRPr lang="ru-RU" sz="1800" kern="1200" dirty="0"/>
        </a:p>
      </dsp:txBody>
      <dsp:txXfrm rot="5400000">
        <a:off x="4440163" y="-519469"/>
        <a:ext cx="607794" cy="8179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88712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C58988F3-64DE-4E7D-9704-5E841DF23E6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5" tIns="44892" rIns="89785" bIns="448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89785" tIns="44892" rIns="89785" bIns="448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880995" cy="488712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7" y="9283829"/>
            <a:ext cx="2880995" cy="488712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BFF24F90-DFD8-4D7B-8209-73CAD0AA8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24F90-DFD8-4D7B-8209-73CAD0AA872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 userDrawn="1"/>
        </p:nvSpPr>
        <p:spPr>
          <a:xfrm rot="167672">
            <a:off x="2698853" y="-42529"/>
            <a:ext cx="842113" cy="6868632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 userDrawn="1"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9384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8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5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pSp>
        <p:nvGrpSpPr>
          <p:cNvPr id="27" name="Группа 26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8" name="Овал 2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41" name="Овал 4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4" name="Овал 53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14096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8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marL="0" lvl="0" indent="0" algn="ctr">
              <a:buNone/>
            </a:pPr>
            <a:r>
              <a:rPr lang="ru-RU"/>
              <a:t>Образец текста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 rot="4495045">
            <a:off x="7750986" y="2100643"/>
            <a:ext cx="307901" cy="450659"/>
            <a:chOff x="2857488" y="4883951"/>
            <a:chExt cx="571504" cy="903297"/>
          </a:xfrm>
        </p:grpSpPr>
        <p:sp>
          <p:nvSpPr>
            <p:cNvPr id="22" name="Овал 2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3" idx="0"/>
              <a:endCxn id="2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 userDrawn="1"/>
        </p:nvGrpSpPr>
        <p:grpSpPr>
          <a:xfrm rot="13759740">
            <a:off x="6442905" y="4835439"/>
            <a:ext cx="307901" cy="450659"/>
            <a:chOff x="2857488" y="4883951"/>
            <a:chExt cx="571504" cy="903297"/>
          </a:xfrm>
        </p:grpSpPr>
        <p:sp>
          <p:nvSpPr>
            <p:cNvPr id="35" name="Овал 3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36" idx="0"/>
              <a:endCxn id="36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 userDrawn="1"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8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78457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9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grpSp>
        <p:nvGrpSpPr>
          <p:cNvPr id="25" name="Группа 24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6" name="Овал 2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9" name="Овал 3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2" name="Овал 5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03834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6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2" name="Группа 21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92644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9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5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7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2" name="Группа 21"/>
          <p:cNvGrpSpPr/>
          <p:nvPr userDrawn="1"/>
        </p:nvGrpSpPr>
        <p:grpSpPr>
          <a:xfrm rot="7987570">
            <a:off x="7841083" y="4568725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6215520" y="507042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607831" y="6294716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96731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292F-CDC4-4C2A-91D3-FE4AEA0F8F3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4FA0-DE96-4D37-9B96-70834AE17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7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xmlns="" id="{3455E901-8B8E-422F-B07A-A57338BE7E89}"/>
              </a:ext>
            </a:extLst>
          </p:cNvPr>
          <p:cNvSpPr/>
          <p:nvPr/>
        </p:nvSpPr>
        <p:spPr>
          <a:xfrm>
            <a:off x="3059832" y="785794"/>
            <a:ext cx="6072712" cy="17366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dkEdge">
              <a:bevelT w="127000" h="38100"/>
            </a:sp3d>
          </a:bodyPr>
          <a:lstStyle/>
          <a:p>
            <a:pPr algn="ctr"/>
            <a:r>
              <a:rPr lang="ru-RU" sz="4800" b="1" dirty="0">
                <a:solidFill>
                  <a:srgbClr val="4A7257"/>
                </a:solidFill>
                <a:latin typeface="Gabriola" panose="04040605051002020D02" pitchFamily="82" charset="0"/>
              </a:rPr>
              <a:t>Учебно-производственное предприятие «Агросфера» 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7F12B093-4E83-4C61-966C-9AB7496BB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4" y="5572140"/>
            <a:ext cx="40004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ru-RU" altLang="ru-RU" sz="1600" dirty="0"/>
              <a:t>Тарасова Людмила Федоровна, </a:t>
            </a:r>
            <a:endParaRPr lang="ru-RU" altLang="ru-RU" sz="1600" dirty="0" smtClean="0"/>
          </a:p>
          <a:p>
            <a:r>
              <a:rPr lang="ru-RU" altLang="ru-RU" sz="1600" dirty="0" err="1" smtClean="0"/>
              <a:t>Долгиерова</a:t>
            </a:r>
            <a:r>
              <a:rPr lang="ru-RU" altLang="ru-RU" sz="1600" dirty="0" smtClean="0"/>
              <a:t> Елена Викторовна, </a:t>
            </a:r>
          </a:p>
          <a:p>
            <a:r>
              <a:rPr lang="ru-RU" altLang="ru-RU" sz="1600" dirty="0" err="1" smtClean="0"/>
              <a:t>Инченко</a:t>
            </a:r>
            <a:r>
              <a:rPr lang="ru-RU" altLang="ru-RU" sz="1600" dirty="0" smtClean="0"/>
              <a:t> Ирина Алексеевна,</a:t>
            </a:r>
          </a:p>
          <a:p>
            <a:r>
              <a:rPr lang="ru-RU" altLang="ru-RU" sz="1600" dirty="0" smtClean="0"/>
              <a:t>преподаватели </a:t>
            </a:r>
            <a:r>
              <a:rPr lang="ru-RU" altLang="ru-RU" sz="1600" dirty="0"/>
              <a:t>ГАПОУ ТО «Ишимский многопрофильный техникум»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8B022439-322B-4C17-8B46-40A93873A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78" y="6286520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ru-RU" altLang="ru-RU" sz="2000" dirty="0"/>
              <a:t>Ишим - 2022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C5F40AA-8670-4FC2-8AF3-F5404453C8DE}"/>
              </a:ext>
            </a:extLst>
          </p:cNvPr>
          <p:cNvSpPr/>
          <p:nvPr/>
        </p:nvSpPr>
        <p:spPr>
          <a:xfrm>
            <a:off x="2843808" y="100612"/>
            <a:ext cx="5786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ТО «ИШИМСКИЙ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МНОГОПРОФИЛЬНЫЙ ТЕХНИКУМ»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2419F43-C92A-4E74-BF6D-0EE0E2EEB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2643182"/>
            <a:ext cx="5072098" cy="2864461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142852"/>
            <a:ext cx="1143008" cy="76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968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4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xmlns="" id="{297DEA2A-49F4-419F-BCB7-E15D3C7C20C0}"/>
              </a:ext>
            </a:extLst>
          </p:cNvPr>
          <p:cNvSpPr/>
          <p:nvPr/>
        </p:nvSpPr>
        <p:spPr>
          <a:xfrm>
            <a:off x="395536" y="565466"/>
            <a:ext cx="8690475" cy="1396127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7310" marR="41275" indent="450850" algn="ctr">
              <a:lnSpc>
                <a:spcPct val="9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Gabriola" panose="04040605051002020D02" pitchFamily="82" charset="0"/>
              </a:rPr>
              <a:t>Цель: Создание учебно-производственного предприятия на базе ПОО к концу 2023 года обеспечит совершенствование профессиональных, предпринимательских компетенций по производству и реализации продукции растениеводства, повысит качество практической подготовки обучающихся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04121E1-80A0-4EA9-A424-5060D8CE4B50}"/>
              </a:ext>
            </a:extLst>
          </p:cNvPr>
          <p:cNvSpPr/>
          <p:nvPr/>
        </p:nvSpPr>
        <p:spPr>
          <a:xfrm>
            <a:off x="251520" y="0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Gabriola" panose="04040605051002020D02" pitchFamily="82" charset="0"/>
              </a:rPr>
              <a:t>УПП «Агросфера»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587B3A7-3464-4DFA-BA66-5A0151809BF7}"/>
              </a:ext>
            </a:extLst>
          </p:cNvPr>
          <p:cNvSpPr/>
          <p:nvPr/>
        </p:nvSpPr>
        <p:spPr>
          <a:xfrm>
            <a:off x="107504" y="0"/>
            <a:ext cx="7178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4A7257"/>
                </a:solidFill>
                <a:latin typeface="Gabriola" panose="04040605051002020D02" pitchFamily="82" charset="0"/>
              </a:rPr>
              <a:t>Учебно-производственное предприятие «Агросфера»</a:t>
            </a:r>
            <a:endParaRPr lang="ru-RU" sz="320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3E7B05D-48F2-46E5-8328-DFA6B15D9CBB}"/>
              </a:ext>
            </a:extLst>
          </p:cNvPr>
          <p:cNvCxnSpPr/>
          <p:nvPr/>
        </p:nvCxnSpPr>
        <p:spPr>
          <a:xfrm>
            <a:off x="107504" y="523220"/>
            <a:ext cx="885983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Зеленая стрелка символа цели, концепция зеленого цвета стрелки  символизирует цель и успех, зеленый логотип стрелки Иллюстрация вектора -  иллюстрации насчитывающей диаграмма, совершенно: 150292852">
            <a:extLst>
              <a:ext uri="{FF2B5EF4-FFF2-40B4-BE49-F238E27FC236}">
                <a16:creationId xmlns:a16="http://schemas.microsoft.com/office/drawing/2014/main" xmlns="" id="{43155581-63FA-419E-8E34-55934918A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35" y="620688"/>
            <a:ext cx="985619" cy="106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B7F4106-A510-4ED1-8AA2-DA630554C045}"/>
              </a:ext>
            </a:extLst>
          </p:cNvPr>
          <p:cNvSpPr/>
          <p:nvPr/>
        </p:nvSpPr>
        <p:spPr>
          <a:xfrm>
            <a:off x="1331640" y="6165304"/>
            <a:ext cx="6898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Сроки реализации проекта: 01.01.2021 - 30.12.2023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32B72D3F-5DC6-4506-BA9A-25107B56A91C}"/>
              </a:ext>
            </a:extLst>
          </p:cNvPr>
          <p:cNvSpPr/>
          <p:nvPr/>
        </p:nvSpPr>
        <p:spPr>
          <a:xfrm>
            <a:off x="1763688" y="1881989"/>
            <a:ext cx="6182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abriola" panose="04040605051002020D02" pitchFamily="82" charset="0"/>
              </a:rPr>
              <a:t>ОРГАНИЗАЦИОННЫЕ МЕРОПРИЯТИЯ</a:t>
            </a:r>
            <a:endParaRPr lang="ru-RU" sz="2400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F2AA10CD-3D0F-4AD0-BF86-C9AC51032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98130640"/>
              </p:ext>
            </p:extLst>
          </p:nvPr>
        </p:nvGraphicFramePr>
        <p:xfrm>
          <a:off x="155213" y="2343653"/>
          <a:ext cx="8833574" cy="4203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4426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4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xmlns="" id="{297DEA2A-49F4-419F-BCB7-E15D3C7C20C0}"/>
              </a:ext>
            </a:extLst>
          </p:cNvPr>
          <p:cNvSpPr/>
          <p:nvPr/>
        </p:nvSpPr>
        <p:spPr>
          <a:xfrm>
            <a:off x="165493" y="571480"/>
            <a:ext cx="8978507" cy="749141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7310" marR="41275" indent="450850" algn="ctr">
              <a:lnSpc>
                <a:spcPct val="9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chemeClr val="tx1"/>
                </a:solidFill>
                <a:latin typeface="Gabriola" panose="04040605051002020D02" pitchFamily="82" charset="0"/>
              </a:rPr>
              <a:t>Направление деятельности</a:t>
            </a:r>
            <a:r>
              <a:rPr lang="ru-RU" sz="2000" b="1" dirty="0">
                <a:solidFill>
                  <a:schemeClr val="tx1"/>
                </a:solidFill>
                <a:latin typeface="Gabriola" panose="04040605051002020D02" pitchFamily="82" charset="0"/>
              </a:rPr>
              <a:t>: </a:t>
            </a:r>
          </a:p>
          <a:p>
            <a:pPr marL="67310" marR="41275" indent="450850" algn="ctr">
              <a:lnSpc>
                <a:spcPct val="9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Gabriola" panose="04040605051002020D02" pitchFamily="82" charset="0"/>
              </a:rPr>
              <a:t>ОБРАЗОВАТЕЛЬНОЕ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04121E1-80A0-4EA9-A424-5060D8CE4B50}"/>
              </a:ext>
            </a:extLst>
          </p:cNvPr>
          <p:cNvSpPr/>
          <p:nvPr/>
        </p:nvSpPr>
        <p:spPr>
          <a:xfrm>
            <a:off x="251520" y="0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Gabriola" panose="04040605051002020D02" pitchFamily="82" charset="0"/>
              </a:rPr>
              <a:t>УПП «Агросфера»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587B3A7-3464-4DFA-BA66-5A0151809BF7}"/>
              </a:ext>
            </a:extLst>
          </p:cNvPr>
          <p:cNvSpPr/>
          <p:nvPr/>
        </p:nvSpPr>
        <p:spPr>
          <a:xfrm>
            <a:off x="107504" y="0"/>
            <a:ext cx="7178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4A7257"/>
                </a:solidFill>
                <a:latin typeface="Gabriola" panose="04040605051002020D02" pitchFamily="82" charset="0"/>
              </a:rPr>
              <a:t>Учебно-производственное предприятие «Агросфера»</a:t>
            </a:r>
            <a:endParaRPr lang="ru-RU" sz="320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3E7B05D-48F2-46E5-8328-DFA6B15D9CBB}"/>
              </a:ext>
            </a:extLst>
          </p:cNvPr>
          <p:cNvCxnSpPr/>
          <p:nvPr/>
        </p:nvCxnSpPr>
        <p:spPr>
          <a:xfrm>
            <a:off x="107504" y="523220"/>
            <a:ext cx="885983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DA4F9C58-7EC8-4CB7-9EC2-F2917377C495}"/>
              </a:ext>
            </a:extLst>
          </p:cNvPr>
          <p:cNvCxnSpPr>
            <a:cxnSpLocks/>
          </p:cNvCxnSpPr>
          <p:nvPr/>
        </p:nvCxnSpPr>
        <p:spPr>
          <a:xfrm>
            <a:off x="4516855" y="2032244"/>
            <a:ext cx="0" cy="4719972"/>
          </a:xfrm>
          <a:prstGeom prst="line">
            <a:avLst/>
          </a:prstGeom>
          <a:ln w="38100">
            <a:solidFill>
              <a:srgbClr val="D9FFB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86632F5A-BF58-432B-AEB8-B49541C3BF75}"/>
              </a:ext>
            </a:extLst>
          </p:cNvPr>
          <p:cNvSpPr/>
          <p:nvPr/>
        </p:nvSpPr>
        <p:spPr>
          <a:xfrm>
            <a:off x="571472" y="1428736"/>
            <a:ext cx="8143932" cy="586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latin typeface="Gabriola" panose="04040605051002020D02" pitchFamily="82" charset="0"/>
              </a:rPr>
              <a:t>Разработаны программы ДПО, ПО (профессиональная подготовка; переподготовка, повышение квалификации по профессиям рабочих, должностям служащих);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latin typeface="Gabriola" panose="04040605051002020D02" pitchFamily="82" charset="0"/>
              </a:rPr>
              <a:t>Организовано прохождение стажировок мастерами производственного обучения и преподавателями техникума;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latin typeface="Gabriola" panose="04040605051002020D02" pitchFamily="82" charset="0"/>
              </a:rPr>
              <a:t>Организовано обучение школьников (получение первой профессии);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abriola" panose="04040605051002020D02" pitchFamily="82" charset="0"/>
              </a:rPr>
              <a:t>Проведён </a:t>
            </a:r>
            <a:r>
              <a:rPr lang="ru-RU" b="1" dirty="0">
                <a:latin typeface="Gabriola" panose="04040605051002020D02" pitchFamily="82" charset="0"/>
              </a:rPr>
              <a:t>анализ планируемого трудоустройства выпускников</a:t>
            </a:r>
            <a:r>
              <a:rPr lang="ru-RU" b="1" dirty="0" smtClean="0">
                <a:latin typeface="Gabriola" panose="04040605051002020D02" pitchFamily="82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b="1" dirty="0">
              <a:latin typeface="Gabriola" panose="04040605051002020D02" pitchFamily="82" charset="0"/>
            </a:endParaRPr>
          </a:p>
          <a:p>
            <a:pPr marL="67310" marR="41275" indent="450850" algn="ctr">
              <a:lnSpc>
                <a:spcPct val="95000"/>
              </a:lnSpc>
              <a:spcAft>
                <a:spcPts val="0"/>
              </a:spcAft>
            </a:pPr>
            <a:r>
              <a:rPr lang="ru-RU" b="1" u="sng" dirty="0" smtClean="0">
                <a:latin typeface="Gabriola" panose="04040605051002020D02" pitchFamily="82" charset="0"/>
              </a:rPr>
              <a:t>Направление деятельности</a:t>
            </a:r>
            <a:r>
              <a:rPr lang="ru-RU" b="1" dirty="0" smtClean="0">
                <a:latin typeface="Gabriola" panose="04040605051002020D02" pitchFamily="82" charset="0"/>
              </a:rPr>
              <a:t>: </a:t>
            </a:r>
          </a:p>
          <a:p>
            <a:pPr marL="67310" marR="41275" indent="450850" algn="ctr">
              <a:lnSpc>
                <a:spcPct val="95000"/>
              </a:lnSpc>
              <a:spcAft>
                <a:spcPts val="0"/>
              </a:spcAft>
            </a:pPr>
            <a:r>
              <a:rPr lang="ru-RU" b="1" dirty="0" smtClean="0">
                <a:latin typeface="Gabriola" panose="04040605051002020D02" pitchFamily="82" charset="0"/>
              </a:rPr>
              <a:t>ПРЕДПРИНИМАТЕЛЬСКОЕ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abriola" panose="04040605051002020D02" pitchFamily="82" charset="0"/>
              </a:rPr>
              <a:t>Оказаны информационные и консультационные услуги населению;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abriola" panose="04040605051002020D02" pitchFamily="82" charset="0"/>
              </a:rPr>
              <a:t>Организованы выставки и ярмарки для предприятий, организаций и населения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abriola" panose="04040605051002020D02" pitchFamily="82" charset="0"/>
              </a:rPr>
              <a:t>З</a:t>
            </a:r>
            <a:r>
              <a:rPr lang="ru-RU" b="1" dirty="0" smtClean="0">
                <a:latin typeface="Gabriola" panose="04040605051002020D02" pitchFamily="82" charset="0"/>
              </a:rPr>
              <a:t>аключены договоры на озеленение </a:t>
            </a:r>
            <a:r>
              <a:rPr lang="ru-RU" b="1" dirty="0" smtClean="0">
                <a:latin typeface="Gabriola" panose="04040605051002020D02" pitchFamily="82" charset="0"/>
              </a:rPr>
              <a:t>территорий и  </a:t>
            </a:r>
            <a:r>
              <a:rPr lang="ru-RU" b="1" dirty="0" smtClean="0">
                <a:latin typeface="Gabriola" panose="04040605051002020D02" pitchFamily="82" charset="0"/>
              </a:rPr>
              <a:t>реализацию </a:t>
            </a:r>
            <a:r>
              <a:rPr lang="ru-RU" b="1" dirty="0" smtClean="0">
                <a:latin typeface="Gabriola" panose="04040605051002020D02" pitchFamily="82" charset="0"/>
              </a:rPr>
              <a:t>продукции.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abriola" panose="04040605051002020D02" pitchFamily="82" charset="0"/>
              </a:rPr>
              <a:t>Организовано участие обучающихся </a:t>
            </a:r>
            <a:r>
              <a:rPr lang="ru-RU" b="1" dirty="0" smtClean="0">
                <a:latin typeface="Gabriola" panose="04040605051002020D02" pitchFamily="82" charset="0"/>
              </a:rPr>
              <a:t>в </a:t>
            </a:r>
            <a:r>
              <a:rPr lang="ru-RU" b="1" dirty="0" smtClean="0">
                <a:latin typeface="Gabriola" panose="04040605051002020D02" pitchFamily="82" charset="0"/>
              </a:rPr>
              <a:t>региональном проекте факультатива «Мой бизнес» через инвестиционное агентство Тюменской области;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abriola" panose="04040605051002020D02" pitchFamily="82" charset="0"/>
              </a:rPr>
              <a:t>Разработаны технологические карты возделывания овощных и цветочных культур, произведены расчеты экономической эффективности выращивания;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abriola" panose="04040605051002020D02" pitchFamily="82" charset="0"/>
              </a:rPr>
              <a:t>Подготовлено оборудование для функционирования УПП. Приобретены необходимые расходные материалы (семена, </a:t>
            </a:r>
            <a:r>
              <a:rPr lang="ru-RU" b="1" dirty="0" err="1" smtClean="0">
                <a:latin typeface="Gabriola" panose="04040605051002020D02" pitchFamily="82" charset="0"/>
              </a:rPr>
              <a:t>почвосмеси</a:t>
            </a:r>
            <a:r>
              <a:rPr lang="ru-RU" b="1" dirty="0" smtClean="0">
                <a:latin typeface="Gabriola" panose="04040605051002020D02" pitchFamily="82" charset="0"/>
              </a:rPr>
              <a:t>, удобрения);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abriola" panose="04040605051002020D02" pitchFamily="82" charset="0"/>
              </a:rPr>
              <a:t>Проведены </a:t>
            </a:r>
            <a:r>
              <a:rPr lang="ru-RU" b="1" dirty="0" smtClean="0">
                <a:latin typeface="Gabriola" panose="04040605051002020D02" pitchFamily="82" charset="0"/>
              </a:rPr>
              <a:t>рекламные мероприятия с целью продвижения  продукции УПП.</a:t>
            </a:r>
          </a:p>
          <a:p>
            <a:pPr marL="67310" marR="41275" indent="450850" algn="ctr">
              <a:lnSpc>
                <a:spcPct val="95000"/>
              </a:lnSpc>
              <a:spcAft>
                <a:spcPts val="0"/>
              </a:spcAft>
            </a:pPr>
            <a:endParaRPr lang="ru-RU" b="1" dirty="0" smtClean="0">
              <a:latin typeface="Gabriola" panose="04040605051002020D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b="1" dirty="0">
              <a:latin typeface="Gabriola" panose="04040605051002020D02" pitchFamily="82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1143008" cy="76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585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xmlns="" id="{297DEA2A-49F4-419F-BCB7-E15D3C7C20C0}"/>
              </a:ext>
            </a:extLst>
          </p:cNvPr>
          <p:cNvSpPr/>
          <p:nvPr/>
        </p:nvSpPr>
        <p:spPr>
          <a:xfrm>
            <a:off x="107504" y="565466"/>
            <a:ext cx="8978507" cy="490347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7310" marR="41275" indent="450850" algn="ctr">
              <a:lnSpc>
                <a:spcPct val="9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chemeClr val="tx1"/>
                </a:solidFill>
                <a:latin typeface="Gabriola" panose="04040605051002020D02" pitchFamily="82" charset="0"/>
              </a:rPr>
              <a:t>Итоги реализации УПП «</a:t>
            </a:r>
            <a:r>
              <a:rPr lang="ru-RU" sz="2400" b="1" u="sng" dirty="0" err="1">
                <a:solidFill>
                  <a:schemeClr val="tx1"/>
                </a:solidFill>
                <a:latin typeface="Gabriola" panose="04040605051002020D02" pitchFamily="82" charset="0"/>
              </a:rPr>
              <a:t>Агросфера</a:t>
            </a:r>
            <a:r>
              <a:rPr lang="ru-RU" sz="2400" b="1" u="sng" dirty="0">
                <a:solidFill>
                  <a:schemeClr val="tx1"/>
                </a:solidFill>
                <a:latin typeface="Gabriola" panose="04040605051002020D02" pitchFamily="82" charset="0"/>
              </a:rPr>
              <a:t>»</a:t>
            </a:r>
            <a:r>
              <a:rPr lang="ru-RU" sz="2000" b="1" u="sng" dirty="0">
                <a:solidFill>
                  <a:schemeClr val="tx1"/>
                </a:solidFill>
                <a:latin typeface="Gabriola" panose="04040605051002020D02" pitchFamily="82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Gabriola" panose="04040605051002020D02" pitchFamily="82" charset="0"/>
              </a:rPr>
              <a:t>: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04121E1-80A0-4EA9-A424-5060D8CE4B50}"/>
              </a:ext>
            </a:extLst>
          </p:cNvPr>
          <p:cNvSpPr/>
          <p:nvPr/>
        </p:nvSpPr>
        <p:spPr>
          <a:xfrm>
            <a:off x="251520" y="-142900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Gabriola" panose="04040605051002020D02" pitchFamily="82" charset="0"/>
              </a:rPr>
              <a:t>УПП «Агросфера» 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3E7B05D-48F2-46E5-8328-DFA6B15D9CBB}"/>
              </a:ext>
            </a:extLst>
          </p:cNvPr>
          <p:cNvCxnSpPr/>
          <p:nvPr/>
        </p:nvCxnSpPr>
        <p:spPr>
          <a:xfrm>
            <a:off x="107504" y="523220"/>
            <a:ext cx="885983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83A881B-9C15-4B7E-912B-112B3382CCBF}"/>
              </a:ext>
            </a:extLst>
          </p:cNvPr>
          <p:cNvSpPr/>
          <p:nvPr/>
        </p:nvSpPr>
        <p:spPr>
          <a:xfrm>
            <a:off x="142844" y="1428736"/>
            <a:ext cx="2592288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1275" algn="ctr">
              <a:lnSpc>
                <a:spcPct val="95000"/>
              </a:lnSpc>
              <a:spcAft>
                <a:spcPts val="0"/>
              </a:spcAft>
            </a:pPr>
            <a:r>
              <a:rPr lang="ru-RU" b="1" dirty="0">
                <a:latin typeface="Gabriola" panose="04040605051002020D02" pitchFamily="82" charset="0"/>
              </a:rPr>
              <a:t>ОСНОВНЫЕ МЕРОПРИЯТИЯ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DA4F9C58-7EC8-4CB7-9EC2-F2917377C495}"/>
              </a:ext>
            </a:extLst>
          </p:cNvPr>
          <p:cNvCxnSpPr>
            <a:cxnSpLocks/>
          </p:cNvCxnSpPr>
          <p:nvPr/>
        </p:nvCxnSpPr>
        <p:spPr>
          <a:xfrm>
            <a:off x="4516855" y="2032244"/>
            <a:ext cx="0" cy="4719972"/>
          </a:xfrm>
          <a:prstGeom prst="line">
            <a:avLst/>
          </a:prstGeom>
          <a:ln w="38100">
            <a:solidFill>
              <a:srgbClr val="D9FFB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C9DC181-C36D-4CDD-A9EB-B7BFA261CE0D}"/>
              </a:ext>
            </a:extLst>
          </p:cNvPr>
          <p:cNvSpPr/>
          <p:nvPr/>
        </p:nvSpPr>
        <p:spPr>
          <a:xfrm>
            <a:off x="5286574" y="1214422"/>
            <a:ext cx="2592288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1275" algn="ctr">
              <a:lnSpc>
                <a:spcPct val="95000"/>
              </a:lnSpc>
              <a:spcAft>
                <a:spcPts val="0"/>
              </a:spcAft>
            </a:pPr>
            <a:r>
              <a:rPr lang="ru-RU" b="1" dirty="0">
                <a:latin typeface="Gabriola" panose="04040605051002020D02" pitchFamily="82" charset="0"/>
              </a:rPr>
              <a:t>ПОКАЗАТЕЛИ ПРОЕКТА</a:t>
            </a:r>
          </a:p>
        </p:txBody>
      </p:sp>
      <p:graphicFrame>
        <p:nvGraphicFramePr>
          <p:cNvPr id="37" name="Таблица 36">
            <a:extLst>
              <a:ext uri="{FF2B5EF4-FFF2-40B4-BE49-F238E27FC236}">
                <a16:creationId xmlns:a16="http://schemas.microsoft.com/office/drawing/2014/main" xmlns="" id="{F8677972-C51C-4ED3-A5D6-239538BCC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4713981"/>
              </p:ext>
            </p:extLst>
          </p:nvPr>
        </p:nvGraphicFramePr>
        <p:xfrm>
          <a:off x="4572000" y="1142985"/>
          <a:ext cx="4395334" cy="55721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150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4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4155">
                <a:tc>
                  <a:txBody>
                    <a:bodyPr/>
                    <a:lstStyle/>
                    <a:p>
                      <a:endParaRPr kumimoji="0" lang="ru-RU" sz="14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2021 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2022 </a:t>
                      </a:r>
                    </a:p>
                  </a:txBody>
                  <a:tcPr marL="91453" marR="91453" marT="45672" marB="4567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1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Доля трудоустроенных выпускников, по полученной профессии и специальности, прошедших подготовку на базе УПП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1453" marR="91453" marT="45672" marB="45672"/>
                </a:tc>
                <a:extLst>
                  <a:ext uri="{0D108BD9-81ED-4DB2-BD59-A6C34878D82A}">
                    <a16:rowId xmlns:a16="http://schemas.microsoft.com/office/drawing/2014/main" xmlns="" val="788295740"/>
                  </a:ext>
                </a:extLst>
              </a:tr>
              <a:tr h="1185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Количество школьников прошедших обучение на базе УПП  (получение первой профессии)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53" marR="91453" marT="45672" marB="45672"/>
                </a:tc>
                <a:extLst>
                  <a:ext uri="{0D108BD9-81ED-4DB2-BD59-A6C34878D82A}">
                    <a16:rowId xmlns:a16="http://schemas.microsoft.com/office/drawing/2014/main" xmlns="" val="167618758"/>
                  </a:ext>
                </a:extLst>
              </a:tr>
              <a:tr h="1185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Количество граждан в возрасте от 12 до 65 лет, принявших участие в мероприятиях и программах 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275</a:t>
                      </a:r>
                    </a:p>
                  </a:txBody>
                  <a:tcPr marL="91453" marR="91453" marT="45672" marB="45672"/>
                </a:tc>
                <a:extLst>
                  <a:ext uri="{0D108BD9-81ED-4DB2-BD59-A6C34878D82A}">
                    <a16:rowId xmlns:a16="http://schemas.microsoft.com/office/drawing/2014/main" xmlns="" val="1811126355"/>
                  </a:ext>
                </a:extLst>
              </a:tr>
              <a:tr h="1185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Количество педагогических работников принявших участие в мероприятиях на базе УУП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1453" marR="91453" marT="45672" marB="45672"/>
                </a:tc>
                <a:extLst>
                  <a:ext uri="{0D108BD9-81ED-4DB2-BD59-A6C34878D82A}">
                    <a16:rowId xmlns:a16="http://schemas.microsoft.com/office/drawing/2014/main" xmlns="" val="2982372353"/>
                  </a:ext>
                </a:extLst>
              </a:tr>
            </a:tbl>
          </a:graphicData>
        </a:graphic>
      </p:graphicFrame>
      <p:pic>
        <p:nvPicPr>
          <p:cNvPr id="3074" name="Picture 2" descr="http://new.imt-ishim.ru/upload/resize_cache/iblock/002/1200_1200_0/3k25jblvmzdo6na0ftpizg7yuug7yy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183" y="2180705"/>
            <a:ext cx="1912081" cy="2226559"/>
          </a:xfrm>
          <a:prstGeom prst="rect">
            <a:avLst/>
          </a:prstGeom>
          <a:noFill/>
        </p:spPr>
      </p:pic>
      <p:pic>
        <p:nvPicPr>
          <p:cNvPr id="3076" name="Picture 4" descr="http://new.imt-ishim.ru/upload/resize_cache/iblock/645/1200_1200_0/wh7nvut684x9ktzfi8n8r7f67ovrh12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63" y="4891926"/>
            <a:ext cx="2095514" cy="1571636"/>
          </a:xfrm>
          <a:prstGeom prst="rect">
            <a:avLst/>
          </a:prstGeom>
          <a:noFill/>
        </p:spPr>
      </p:pic>
      <p:pic>
        <p:nvPicPr>
          <p:cNvPr id="3078" name="Picture 6" descr="http://new.imt-ishim.ru/upload/resize_cache/iblock/8cc/1200_1200_0/2iai07uw8tcc18d7lxgxisr5yy1trbx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2454" y="2227679"/>
            <a:ext cx="1585644" cy="2118901"/>
          </a:xfrm>
          <a:prstGeom prst="rect">
            <a:avLst/>
          </a:prstGeom>
          <a:noFill/>
        </p:spPr>
      </p:pic>
      <p:pic>
        <p:nvPicPr>
          <p:cNvPr id="3080" name="Picture 8" descr="http://new.imt-ishim.ru/upload/resize_cache/iblock/a49/1200_1200_0/avzu36vpi4ukuk8z2jp10txu91pxutf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2278" y="4641892"/>
            <a:ext cx="1500197" cy="221610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11051" y="1784218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abriola" pitchFamily="82" charset="0"/>
              </a:rPr>
              <a:t>             Наши</a:t>
            </a:r>
            <a:r>
              <a:rPr lang="ru-RU" sz="1600" b="1" dirty="0"/>
              <a:t> </a:t>
            </a:r>
            <a:r>
              <a:rPr lang="ru-RU" sz="1600" b="1" dirty="0">
                <a:latin typeface="Gabriola" pitchFamily="82" charset="0"/>
              </a:rPr>
              <a:t>студенты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4612" y="1857364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abriola" pitchFamily="82" charset="0"/>
              </a:rPr>
              <a:t>      Школьники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715" y="4553372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abriola" pitchFamily="82" charset="0"/>
              </a:rPr>
              <a:t>         Взрослое население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9888" y="4323529"/>
            <a:ext cx="1290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abriola" pitchFamily="82" charset="0"/>
              </a:rPr>
              <a:t>Консультация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142984"/>
            <a:ext cx="1143008" cy="76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585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xmlns="" id="{297DEA2A-49F4-419F-BCB7-E15D3C7C20C0}"/>
              </a:ext>
            </a:extLst>
          </p:cNvPr>
          <p:cNvSpPr/>
          <p:nvPr/>
        </p:nvSpPr>
        <p:spPr>
          <a:xfrm>
            <a:off x="142845" y="571480"/>
            <a:ext cx="9001156" cy="749141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7310" marR="41275" indent="450850" algn="ctr">
              <a:lnSpc>
                <a:spcPct val="9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chemeClr val="tx1"/>
                </a:solidFill>
                <a:latin typeface="Gabriola" panose="04040605051002020D02" pitchFamily="82" charset="0"/>
              </a:rPr>
              <a:t>Направление деятельности</a:t>
            </a:r>
            <a:r>
              <a:rPr lang="ru-RU" sz="2000" b="1" dirty="0">
                <a:solidFill>
                  <a:schemeClr val="tx1"/>
                </a:solidFill>
                <a:latin typeface="Gabriola" panose="04040605051002020D02" pitchFamily="82" charset="0"/>
              </a:rPr>
              <a:t>: </a:t>
            </a:r>
          </a:p>
          <a:p>
            <a:pPr marL="67310" marR="41275" indent="450850" algn="ctr">
              <a:lnSpc>
                <a:spcPct val="9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Gabriola" panose="04040605051002020D02" pitchFamily="82" charset="0"/>
              </a:rPr>
              <a:t>ПРЕДПРИНИМАТЕЛЬСКОЕ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04121E1-80A0-4EA9-A424-5060D8CE4B50}"/>
              </a:ext>
            </a:extLst>
          </p:cNvPr>
          <p:cNvSpPr/>
          <p:nvPr/>
        </p:nvSpPr>
        <p:spPr>
          <a:xfrm>
            <a:off x="357158" y="-214338"/>
            <a:ext cx="3206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Gabriola" panose="04040605051002020D02" pitchFamily="82" charset="0"/>
              </a:rPr>
              <a:t>УПП «Агросфера» 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3E7B05D-48F2-46E5-8328-DFA6B15D9CBB}"/>
              </a:ext>
            </a:extLst>
          </p:cNvPr>
          <p:cNvCxnSpPr/>
          <p:nvPr/>
        </p:nvCxnSpPr>
        <p:spPr>
          <a:xfrm>
            <a:off x="107504" y="523220"/>
            <a:ext cx="885983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DA4F9C58-7EC8-4CB7-9EC2-F2917377C495}"/>
              </a:ext>
            </a:extLst>
          </p:cNvPr>
          <p:cNvCxnSpPr>
            <a:cxnSpLocks/>
          </p:cNvCxnSpPr>
          <p:nvPr/>
        </p:nvCxnSpPr>
        <p:spPr>
          <a:xfrm>
            <a:off x="4516855" y="2032244"/>
            <a:ext cx="0" cy="4719972"/>
          </a:xfrm>
          <a:prstGeom prst="line">
            <a:avLst/>
          </a:prstGeom>
          <a:ln w="38100">
            <a:solidFill>
              <a:srgbClr val="D9FFB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C9DC181-C36D-4CDD-A9EB-B7BFA261CE0D}"/>
              </a:ext>
            </a:extLst>
          </p:cNvPr>
          <p:cNvSpPr/>
          <p:nvPr/>
        </p:nvSpPr>
        <p:spPr>
          <a:xfrm>
            <a:off x="5286574" y="1314607"/>
            <a:ext cx="2592288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1275" algn="ctr">
              <a:lnSpc>
                <a:spcPct val="95000"/>
              </a:lnSpc>
              <a:spcAft>
                <a:spcPts val="0"/>
              </a:spcAft>
            </a:pPr>
            <a:r>
              <a:rPr lang="ru-RU" b="1" dirty="0">
                <a:latin typeface="Gabriola" panose="04040605051002020D02" pitchFamily="82" charset="0"/>
              </a:rPr>
              <a:t>ПОКАЗАТЕЛИ ПРОЕКТА</a:t>
            </a:r>
          </a:p>
        </p:txBody>
      </p:sp>
      <p:graphicFrame>
        <p:nvGraphicFramePr>
          <p:cNvPr id="37" name="Таблица 36">
            <a:extLst>
              <a:ext uri="{FF2B5EF4-FFF2-40B4-BE49-F238E27FC236}">
                <a16:creationId xmlns:a16="http://schemas.microsoft.com/office/drawing/2014/main" xmlns="" id="{F8677972-C51C-4ED3-A5D6-239538BCC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1206268"/>
              </p:ext>
            </p:extLst>
          </p:nvPr>
        </p:nvGraphicFramePr>
        <p:xfrm>
          <a:off x="4572000" y="1653517"/>
          <a:ext cx="4395334" cy="25599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150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4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endParaRPr kumimoji="0" lang="ru-RU" sz="14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2021 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2022 </a:t>
                      </a:r>
                    </a:p>
                  </a:txBody>
                  <a:tcPr marL="91453" marR="91453" marT="45672" marB="4567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Количество заключенных договоров на реализацию продукции и озеленение придомовой территории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53" marR="91453" marT="45672" marB="45672"/>
                </a:tc>
                <a:extLst>
                  <a:ext uri="{0D108BD9-81ED-4DB2-BD59-A6C34878D82A}">
                    <a16:rowId xmlns:a16="http://schemas.microsoft.com/office/drawing/2014/main" xmlns="" val="78829574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Количество обучающихся- консультантов, привлеченных к работе в УПП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53" marR="91453" marT="45672" marB="45672"/>
                </a:tc>
                <a:extLst>
                  <a:ext uri="{0D108BD9-81ED-4DB2-BD59-A6C34878D82A}">
                    <a16:rowId xmlns:a16="http://schemas.microsoft.com/office/drawing/2014/main" xmlns="" val="37196859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Объём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выращенной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 продукции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(шт.)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5373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3" marR="91453" marT="45672" marB="45672"/>
                </a:tc>
                <a:extLst>
                  <a:ext uri="{0D108BD9-81ED-4DB2-BD59-A6C34878D82A}">
                    <a16:rowId xmlns:a16="http://schemas.microsoft.com/office/drawing/2014/main" xmlns="" val="167618758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377E34-8E36-4149-818B-147F5978C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01616" y="4541278"/>
            <a:ext cx="1894082" cy="25254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4A86D70-303E-4E16-906D-85395FE355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146" y="4856958"/>
            <a:ext cx="1758790" cy="1894082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71480"/>
            <a:ext cx="114300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new.imt-ishim.ru/upload/resize_cache/iblock/a28/1200_1200_0/ast053zfea6t4bscv1fv531pqrsda96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928802"/>
            <a:ext cx="1772020" cy="2357454"/>
          </a:xfrm>
          <a:prstGeom prst="rect">
            <a:avLst/>
          </a:prstGeom>
          <a:noFill/>
        </p:spPr>
      </p:pic>
      <p:pic>
        <p:nvPicPr>
          <p:cNvPr id="24580" name="Picture 4" descr="http://new.imt-ishim.ru/upload/resize_cache/iblock/010/1200_1200_0/zn9d3clg32v3twdy3456svsq282exwh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8753" y="1928802"/>
            <a:ext cx="1767495" cy="2361909"/>
          </a:xfrm>
          <a:prstGeom prst="rect">
            <a:avLst/>
          </a:prstGeom>
          <a:noFill/>
        </p:spPr>
      </p:pic>
      <p:pic>
        <p:nvPicPr>
          <p:cNvPr id="24582" name="Picture 6" descr="http://new.imt-ishim.ru/upload/resize_cache/iblock/2d6/1200_1200_0/2w4x6fuyz0hyukfy1ehho2wz4wq0ces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1225" y="4357694"/>
            <a:ext cx="1764161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04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60649"/>
            <a:ext cx="8580056" cy="953773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4A7257"/>
                </a:solidFill>
                <a:latin typeface="Gabriola" panose="04040605051002020D02" pitchFamily="82" charset="0"/>
              </a:rPr>
              <a:t>    Учебно-производственное предприятие «</a:t>
            </a:r>
            <a:r>
              <a:rPr lang="ru-RU" b="1" dirty="0" err="1">
                <a:solidFill>
                  <a:srgbClr val="4A7257"/>
                </a:solidFill>
                <a:latin typeface="Gabriola" panose="04040605051002020D02" pitchFamily="82" charset="0"/>
              </a:rPr>
              <a:t>Агросфера</a:t>
            </a:r>
            <a:r>
              <a:rPr lang="ru-RU" b="1" dirty="0">
                <a:solidFill>
                  <a:srgbClr val="4A7257"/>
                </a:solidFill>
                <a:latin typeface="Gabriola" panose="04040605051002020D02" pitchFamily="82" charset="0"/>
              </a:rPr>
              <a:t>»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5044377"/>
              </p:ext>
            </p:extLst>
          </p:nvPr>
        </p:nvGraphicFramePr>
        <p:xfrm>
          <a:off x="642910" y="1218302"/>
          <a:ext cx="8143933" cy="45633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515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77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1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2635">
                <a:tc>
                  <a:txBody>
                    <a:bodyPr/>
                    <a:lstStyle/>
                    <a:p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              Итоговые показатели проекта: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Кол-во,</a:t>
                      </a:r>
                    </a:p>
                    <a:p>
                      <a:pPr algn="ctr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шт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Сумма ,</a:t>
                      </a:r>
                    </a:p>
                    <a:p>
                      <a:pPr algn="ctr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руб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91453" marR="91453" marT="45672" marB="4567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Реализовано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 растений в рамках заключенных договоров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550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9870</a:t>
                      </a:r>
                    </a:p>
                  </a:txBody>
                  <a:tcPr marL="91453" marR="91453" marT="45672" marB="4567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Выращенная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реализованной населению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 продукция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В том числе: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3128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35830</a:t>
                      </a:r>
                    </a:p>
                  </a:txBody>
                  <a:tcPr marL="91453" marR="91453" marT="45672" marB="4567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Рассада овощных культур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Рассада цветочных культур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821</a:t>
                      </a:r>
                    </a:p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2307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7855</a:t>
                      </a:r>
                    </a:p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37845</a:t>
                      </a:r>
                    </a:p>
                  </a:txBody>
                  <a:tcPr marL="91453" marR="91453" marT="45672" marB="4567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Выращено и высажено для озеленения территорий техникума (1 корпус, 2 корпус,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 3 корпус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, отд. Б.Сорокино)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1240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4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3" marR="91453" marT="45672" marB="45672"/>
                </a:tc>
              </a:tr>
              <a:tr h="442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Озеленение придомовых территорий в г.Ишим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215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4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3" marR="91453" marT="45672" marB="45672"/>
                </a:tc>
              </a:tr>
              <a:tr h="492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Высажено в теплицу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 и на опытный участок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240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4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3" marR="91453" marT="45672" marB="45672"/>
                </a:tc>
                <a:extLst>
                  <a:ext uri="{0D108BD9-81ED-4DB2-BD59-A6C34878D82A}">
                    <a16:rowId xmlns:a16="http://schemas.microsoft.com/office/drawing/2014/main" xmlns="" val="2342022769"/>
                  </a:ext>
                </a:extLst>
              </a:tr>
              <a:tr h="492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5373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3" marR="91453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45700</a:t>
                      </a:r>
                    </a:p>
                  </a:txBody>
                  <a:tcPr marL="91453" marR="91453" marT="45672" marB="45672"/>
                </a:tc>
                <a:extLst>
                  <a:ext uri="{0D108BD9-81ED-4DB2-BD59-A6C34878D82A}">
                    <a16:rowId xmlns:a16="http://schemas.microsoft.com/office/drawing/2014/main" xmlns="" val="2018139820"/>
                  </a:ext>
                </a:extLst>
              </a:tr>
            </a:tbl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285728"/>
            <a:ext cx="94298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716" y="137501"/>
            <a:ext cx="4680520" cy="55519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деятельность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216" y="5280644"/>
            <a:ext cx="2872691" cy="576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4386F9A-D8C6-4FAC-8F16-5DC9705827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3401342" cy="25510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87803DA-0858-4AD5-B3CC-A7E01815D7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643314"/>
            <a:ext cx="3758532" cy="28188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23DBBD2-A071-41D7-AE8E-C67D4EE17F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714356"/>
            <a:ext cx="3891852" cy="54012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158" y="3286124"/>
            <a:ext cx="3485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Gabriola" panose="04040605051002020D02" pitchFamily="82" charset="0"/>
              </a:rPr>
              <a:t>Озеленение территории Центрального стадиона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6519446"/>
            <a:ext cx="3246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Gabriola" panose="04040605051002020D02" pitchFamily="82" charset="0"/>
              </a:rPr>
              <a:t>Озеленение территории 2 корпуса техникума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6286520"/>
            <a:ext cx="41440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Gabriola" panose="04040605051002020D02" pitchFamily="82" charset="0"/>
              </a:rPr>
              <a:t>Озеленение придомовой территории </a:t>
            </a:r>
            <a:r>
              <a:rPr lang="ru-RU" sz="1600" b="1" dirty="0" smtClean="0">
                <a:latin typeface="Gabriola" panose="04040605051002020D02" pitchFamily="82" charset="0"/>
              </a:rPr>
              <a:t> </a:t>
            </a:r>
            <a:r>
              <a:rPr lang="ru-RU" sz="1600" b="1" dirty="0" smtClean="0">
                <a:latin typeface="Gabriola" panose="04040605051002020D02" pitchFamily="82" charset="0"/>
              </a:rPr>
              <a:t>ТОС  «Центральный»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75C8CE-DDDC-4C19-A07B-073BF2DA05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8" b="108"/>
          <a:stretch>
            <a:fillRect/>
          </a:stretch>
        </p:blipFill>
        <p:spPr>
          <a:xfrm>
            <a:off x="5143504" y="272438"/>
            <a:ext cx="3532952" cy="26497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7073602-F8EA-4C19-A759-C44FD855C0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2438"/>
            <a:ext cx="4149496" cy="58712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6689E72-D0BB-4DF7-9620-A186E46F31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286124"/>
            <a:ext cx="3777144" cy="28814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6215082"/>
            <a:ext cx="4091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Gabriola" panose="04040605051002020D02" pitchFamily="82" charset="0"/>
              </a:rPr>
              <a:t>Озеленение придомовой территории  ТОС  «Центральный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2928934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abriola" panose="04040605051002020D02" pitchFamily="82" charset="0"/>
              </a:rPr>
              <a:t>Уход за рассадой в теплице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6072206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abriola" panose="04040605051002020D02" pitchFamily="82" charset="0"/>
              </a:rPr>
              <a:t>Мастер- класс  с населением по проведению прививок плодовых деревьев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xmlns="" id="{3455E901-8B8E-422F-B07A-A57338BE7E89}"/>
              </a:ext>
            </a:extLst>
          </p:cNvPr>
          <p:cNvSpPr/>
          <p:nvPr/>
        </p:nvSpPr>
        <p:spPr>
          <a:xfrm>
            <a:off x="3059832" y="877555"/>
            <a:ext cx="6072712" cy="17366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dkEdge">
              <a:bevelT w="127000" h="38100"/>
            </a:sp3d>
          </a:bodyPr>
          <a:lstStyle/>
          <a:p>
            <a:pPr algn="ctr"/>
            <a:r>
              <a:rPr lang="ru-RU" sz="4800" b="1" dirty="0">
                <a:solidFill>
                  <a:srgbClr val="4A7257"/>
                </a:solidFill>
                <a:latin typeface="Gabriola" panose="04040605051002020D02" pitchFamily="82" charset="0"/>
              </a:rPr>
              <a:t>Учебно-производственное предприятие «Агросфера»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C5F40AA-8670-4FC2-8AF3-F5404453C8DE}"/>
              </a:ext>
            </a:extLst>
          </p:cNvPr>
          <p:cNvSpPr/>
          <p:nvPr/>
        </p:nvSpPr>
        <p:spPr>
          <a:xfrm>
            <a:off x="2843808" y="100612"/>
            <a:ext cx="5786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ТО «ИШИМСКИЙ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МНОГОПРОФИЛЬНЫЙ ТЕХНИКУМ»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2419F43-C92A-4E74-BF6D-0EE0E2EEB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7202" y="2661799"/>
            <a:ext cx="5003230" cy="37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591155"/>
      </p:ext>
    </p:extLst>
  </p:cSld>
  <p:clrMapOvr>
    <a:masterClrMapping/>
  </p:clrMapOvr>
</p:sld>
</file>

<file path=ppt/theme/theme1.xml><?xml version="1.0" encoding="utf-8"?>
<a:theme xmlns:a="http://schemas.openxmlformats.org/drawingml/2006/main" name="TS102023626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B83829-F2B3-479F-8406-B66CE293D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Words>569</Words>
  <Application>Microsoft Office PowerPoint</Application>
  <PresentationFormat>Экран (4:3)</PresentationFormat>
  <Paragraphs>112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TS102023626</vt:lpstr>
      <vt:lpstr>Слайд 1</vt:lpstr>
      <vt:lpstr>Слайд 2</vt:lpstr>
      <vt:lpstr>Слайд 3</vt:lpstr>
      <vt:lpstr>Слайд 4</vt:lpstr>
      <vt:lpstr>Слайд 5</vt:lpstr>
      <vt:lpstr>Слайд 6</vt:lpstr>
      <vt:lpstr>Наша деятельность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Природа</dc:title>
  <dc:creator>Admin</dc:creator>
  <cp:lastModifiedBy>DOLGIEROVA</cp:lastModifiedBy>
  <cp:revision>133</cp:revision>
  <cp:lastPrinted>2021-11-24T07:36:55Z</cp:lastPrinted>
  <dcterms:created xsi:type="dcterms:W3CDTF">2012-01-12T16:09:18Z</dcterms:created>
  <dcterms:modified xsi:type="dcterms:W3CDTF">2022-12-19T05:03:17Z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TC102023626</vt:lpwstr>
  </property>
</Properties>
</file>