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  <p:sldMasterId id="2147483880" r:id="rId2"/>
    <p:sldMasterId id="2147483893" r:id="rId3"/>
  </p:sldMasterIdLst>
  <p:notesMasterIdLst>
    <p:notesMasterId r:id="rId13"/>
  </p:notesMasterIdLst>
  <p:sldIdLst>
    <p:sldId id="259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7" r:id="rId12"/>
  </p:sldIdLst>
  <p:sldSz cx="9144000" cy="6858000" type="letter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BD5AC0-FCE7-487E-8A27-AE220AD4115F}" type="datetimeFigureOut">
              <a:rPr lang="ru-RU" smtClean="0"/>
              <a:t>26.11.2015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955AE-FC76-45CE-B529-E3F820299B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654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dirty="0" smtClean="0">
              <a:latin typeface="Arial" charset="0"/>
            </a:endParaRPr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8567" indent="-284064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6256" indent="-227251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0759" indent="-227251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5261" indent="-227251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99764" indent="-2272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4266" indent="-2272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08769" indent="-2272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3271" indent="-22725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C60DB906-6423-41BF-A429-53921F52703F}" type="slidenum">
              <a:rPr lang="ru-RU" altLang="ru-RU" smtClean="0">
                <a:solidFill>
                  <a:prstClr val="black"/>
                </a:solidFill>
              </a:rPr>
              <a:pPr eaLnBrk="1" hangingPunct="1">
                <a:defRPr/>
              </a:pPr>
              <a:t>2</a:t>
            </a:fld>
            <a:endParaRPr lang="ru-RU" altLang="ru-RU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3808249-0E13-4108-81F0-9E8CE622D270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BD813B-B2CC-4DFF-81EB-DF5B5DE6E1D2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A09BAB-08C7-4916-B0E2-238A60B228D5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39C6-F4A5-41F9-8FD8-80E4BFBFDC4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0200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9771-F62C-4473-80F8-89747E38406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457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6059-0972-4E3B-B0E3-1C2125CDB9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463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4CD3-B583-4FFA-A20B-E550C4095E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322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6B94-7612-4E02-AB9E-98D42E0469A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4241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CBEB-35A1-48BD-9738-991228B7FC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7934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3BB7-B908-4F18-8953-FD02870480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56909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3545-4467-4BA3-8242-104664669C3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236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5C33FA-4491-451D-86D9-D321A4A4C92C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A12F-9DC0-42F4-9EA8-C1E9D8067E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7466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60C5-233A-4742-970A-0AF2B0D07D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476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B4A55-BBD7-448E-B407-C81E3A1E01F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81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42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DDB2D-FEF8-4D20-B82D-399B67BB33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455242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939C6-F4A5-41F9-8FD8-80E4BFBFDC4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0310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39771-F62C-4473-80F8-89747E384065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1272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C6059-0972-4E3B-B0E3-1C2125CDB94C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92786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14CD3-B583-4FFA-A20B-E550C4095E2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7216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06B94-7612-4E02-AB9E-98D42E0469A8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9386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BCBEB-35A1-48BD-9738-991228B7FCD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893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5436DF-2F6B-4510-BF4F-61424CE4E7A8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D3BB7-B908-4F18-8953-FD02870480C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19386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53545-4467-4BA3-8242-104664669C3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03801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A12F-9DC0-42F4-9EA8-C1E9D8067E79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11963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660C5-233A-4742-970A-0AF2B0D07D72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02090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FB4A55-BBD7-448E-B407-C81E3A1E01FE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4254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/>
          <a:lstStyle>
            <a:lvl1pPr marL="0" algn="r">
              <a:buNone/>
              <a:defRPr sz="20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42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8750"/>
            <a:ext cx="3001963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9175" y="6508750"/>
            <a:ext cx="46355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DDB2D-FEF8-4D20-B82D-399B67BB33FF}" type="slidenum">
              <a:rPr lang="ru-RU" alt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8750"/>
            <a:ext cx="3906838" cy="274638"/>
          </a:xfrm>
        </p:spPr>
        <p:txBody>
          <a:bodyPr rtlCol="0"/>
          <a:lstStyle>
            <a:lvl1pPr>
              <a:defRPr/>
            </a:lvl1pPr>
            <a:extLst/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263845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FE739A-48E3-41AF-B573-AC5C5D0E9423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C7E820-24D9-4A2E-9383-9A4F393D1FE7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9808E7-4242-44D3-9F03-005C8A3DE524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C3C9-1033-43AB-B4A5-87F6CD3B11AD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92BF71-F9DC-4B87-B568-A697BD83C08D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srgbClr val="33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235EDC-401F-4E33-98DC-F1485AEE456D}" type="slidenum">
              <a:rPr lang="ru-RU" smtClean="0">
                <a:solidFill>
                  <a:srgbClr val="336666"/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srgbClr val="336666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3366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3366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3E6F68-0C8B-4510-A2C7-9B237BD1817C}" type="slidenum">
              <a:rPr lang="ru-RU" smtClean="0">
                <a:solidFill>
                  <a:srgbClr val="336666"/>
                </a:solidFill>
                <a:latin typeface="Arial" charset="0"/>
                <a:cs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srgbClr val="336666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F9C12-5F13-4F88-9B0B-BED9894B431D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237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EFEFE"/>
            </a:gs>
            <a:gs pos="100000">
              <a:srgbClr val="D9D9D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DBF9C12-5F13-4F88-9B0B-BED9894B431D}" type="slidenum">
              <a:rPr lang="ru-RU" alt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01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  <p:sldLayoutId id="2147483899" r:id="rId6"/>
    <p:sldLayoutId id="2147483900" r:id="rId7"/>
    <p:sldLayoutId id="2147483901" r:id="rId8"/>
    <p:sldLayoutId id="2147483902" r:id="rId9"/>
    <p:sldLayoutId id="2147483903" r:id="rId10"/>
    <p:sldLayoutId id="2147483904" r:id="rId11"/>
    <p:sldLayoutId id="2147483905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 bwMode="auto">
          <a:xfrm>
            <a:off x="539552" y="2154676"/>
            <a:ext cx="813435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3300">
                <a:solidFill>
                  <a:srgbClr val="7B9899"/>
                </a:solidFill>
                <a:latin typeface="Georgia" pitchFamily="18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kern="0" dirty="0" smtClean="0">
                <a:solidFill>
                  <a:srgbClr val="C00000"/>
                </a:solidFill>
                <a:latin typeface="Impact" pitchFamily="34" charset="0"/>
                <a:ea typeface="+mn-ea"/>
                <a:cs typeface="+mn-cs"/>
              </a:rPr>
              <a:t>«Дуальное обучение – инновационный тип организации профессиональной подготовки кадров»</a:t>
            </a:r>
            <a:endParaRPr lang="en-US" sz="3600" b="1" i="1" kern="0" dirty="0">
              <a:solidFill>
                <a:srgbClr val="C00000"/>
              </a:solidFill>
              <a:latin typeface="Impact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38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Picture 3" descr="C:\Users\Администратор\Desktop\техно\DSC0034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84" y="4102871"/>
            <a:ext cx="2388238" cy="167117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8" name="Picture 3" descr="C:\Users\Администратор\Desktop\09.04.2013 - копия\SAM_509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55776" y="4261033"/>
            <a:ext cx="2276475" cy="166703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59" name="Рисунок 6" descr="D:\ФОТО 2010\ВСТРЕЧИ\абибулаев\SDC10195+.jpg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55971" y="4008881"/>
            <a:ext cx="2078038" cy="1491514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</p:pic>
      <p:pic>
        <p:nvPicPr>
          <p:cNvPr id="61" name="Picture 2" descr="D:\ФОТО 2010\ДЕНЬ НАУКИ\ДЕНЬ НАУКИ 09\IMG_845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862" y="4254527"/>
            <a:ext cx="2513076" cy="15623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35784" y="87092"/>
            <a:ext cx="8756696" cy="3735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2600" b="1" i="1" dirty="0">
                <a:solidFill>
                  <a:srgbClr val="990000"/>
                </a:solidFill>
                <a:latin typeface="Georgia" pitchFamily="18" charset="0"/>
                <a:ea typeface="Calibri"/>
                <a:cs typeface="Times New Roman"/>
              </a:rPr>
              <a:t>Дуальное образование - </a:t>
            </a:r>
            <a:r>
              <a:rPr lang="ru-RU" sz="2600" b="1" i="1" dirty="0">
                <a:latin typeface="Georgia" pitchFamily="18" charset="0"/>
                <a:ea typeface="Calibri"/>
                <a:cs typeface="Times New Roman"/>
              </a:rPr>
              <a:t>система, </a:t>
            </a:r>
            <a:r>
              <a:rPr lang="en-US" sz="2600" b="1" i="1" dirty="0" smtClean="0">
                <a:latin typeface="Georgia" pitchFamily="18" charset="0"/>
                <a:ea typeface="Calibri"/>
                <a:cs typeface="Times New Roman"/>
              </a:rPr>
              <a:t>   </a:t>
            </a:r>
            <a:r>
              <a:rPr lang="ru-RU" sz="2600" b="1" i="1" dirty="0" smtClean="0">
                <a:latin typeface="Georgia" pitchFamily="18" charset="0"/>
                <a:ea typeface="Calibri"/>
                <a:cs typeface="Times New Roman"/>
              </a:rPr>
              <a:t>способная     </a:t>
            </a:r>
            <a:r>
              <a:rPr lang="ru-RU" sz="2600" b="1" i="1" dirty="0">
                <a:latin typeface="Georgia" pitchFamily="18" charset="0"/>
                <a:ea typeface="Calibri"/>
                <a:cs typeface="Times New Roman"/>
              </a:rPr>
              <a:t>объединить образовательный процесс, производство и ввести совместную ответственность за подготовку кадров. Теоретическая часть подготовки проходит на базе профессиональной образовательной организации, а практическая - на рабочем месте базового предприятия.</a:t>
            </a:r>
            <a:endParaRPr lang="ru-RU" sz="2600" b="1" i="1" dirty="0">
              <a:effectLst/>
              <a:latin typeface="Georgia" pitchFamily="18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7804334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8640"/>
            <a:ext cx="871296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 дуального образования</a:t>
            </a:r>
          </a:p>
          <a:p>
            <a:endParaRPr lang="ru-RU" sz="2800" i="1" dirty="0" smtClean="0">
              <a:solidFill>
                <a:srgbClr val="44444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развитие профессионального </a:t>
            </a:r>
            <a:r>
              <a:rPr lang="ru-RU" sz="2800" b="1" i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образования путем создания высокоэффективной конкурентоспособной системы подготовки и переподготовки кадров рабочих </a:t>
            </a:r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профессий и специальностей.</a:t>
            </a:r>
          </a:p>
          <a:p>
            <a:pPr>
              <a:buFont typeface="+mj-lt"/>
              <a:buAutoNum type="arabicPeriod"/>
            </a:pPr>
            <a:endParaRPr lang="ru-RU" sz="2800" b="1" i="1" dirty="0">
              <a:solidFill>
                <a:srgbClr val="4444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увеличение доли практического обучения в условиях реального производства</a:t>
            </a:r>
          </a:p>
          <a:p>
            <a:endParaRPr lang="ru-RU" sz="2800" b="1" i="1" dirty="0">
              <a:solidFill>
                <a:srgbClr val="4444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внедрение </a:t>
            </a:r>
            <a:r>
              <a:rPr lang="ru-RU" sz="2800" b="1" i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учебный процесс </a:t>
            </a:r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новых эффективных </a:t>
            </a:r>
            <a:r>
              <a:rPr lang="ru-RU" sz="2800" b="1" i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техноло­гий обучения</a:t>
            </a:r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800" b="1" i="1" dirty="0" smtClean="0">
              <a:solidFill>
                <a:srgbClr val="44444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дальнейшее </a:t>
            </a:r>
            <a:r>
              <a:rPr lang="ru-RU" sz="2800" b="1" i="1" dirty="0">
                <a:solidFill>
                  <a:srgbClr val="44444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развитие системы непрерывного профессионального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942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116632"/>
            <a:ext cx="7848872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Участники </a:t>
            </a:r>
            <a:r>
              <a:rPr lang="ru-RU" sz="4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дуального </a:t>
            </a:r>
            <a:r>
              <a:rPr lang="ru-RU" sz="4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обучения</a:t>
            </a:r>
            <a:endParaRPr lang="ru-RU" sz="4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i="1" dirty="0">
              <a:solidFill>
                <a:srgbClr val="4444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3309392" y="2276872"/>
            <a:ext cx="2520280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Студент</a:t>
            </a:r>
            <a:endParaRPr lang="ru-RU" sz="27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0" y="2276872"/>
            <a:ext cx="2520280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Работодатель</a:t>
            </a:r>
            <a:endParaRPr lang="ru-RU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594764" y="2276872"/>
            <a:ext cx="2520280" cy="1512168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7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ПОО</a:t>
            </a:r>
            <a:endParaRPr lang="ru-RU" sz="27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2520280" y="2852936"/>
            <a:ext cx="789112" cy="43204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672" y="2852936"/>
            <a:ext cx="817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07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16632"/>
            <a:ext cx="903649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Этапы реализации дуального обучения</a:t>
            </a:r>
            <a:endParaRPr lang="ru-RU" sz="36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2800" i="1" dirty="0">
              <a:solidFill>
                <a:srgbClr val="44444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3529" y="980728"/>
            <a:ext cx="8262688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Первый 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этап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i="1" kern="0" noProof="0" dirty="0" smtClean="0">
                <a:latin typeface="Arial" pitchFamily="34" charset="0"/>
                <a:cs typeface="Arial" pitchFamily="34" charset="0"/>
              </a:rPr>
              <a:t>-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подготовка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нормативно-правовой документации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;</a:t>
            </a:r>
            <a:r>
              <a:rPr lang="ru-RU" sz="2000" b="1" dirty="0" smtClean="0">
                <a:latin typeface="Georgia" pitchFamily="18" charset="0"/>
              </a:rPr>
              <a:t>соотнесение </a:t>
            </a:r>
            <a:r>
              <a:rPr lang="ru-RU" sz="2000" b="1" dirty="0">
                <a:latin typeface="Georgia" pitchFamily="18" charset="0"/>
              </a:rPr>
              <a:t>ФГОС, ПС и требований работодателя, зафиксированных в профессиональных стандартах и должностных инструкциях – выделение дополнительных </a:t>
            </a:r>
            <a:r>
              <a:rPr lang="ru-RU" sz="2000" b="1" dirty="0" smtClean="0">
                <a:latin typeface="Georgia" pitchFamily="18" charset="0"/>
              </a:rPr>
              <a:t>компетенций</a:t>
            </a:r>
            <a:endParaRPr lang="ru-RU" sz="2000" b="1" kern="0" dirty="0">
              <a:solidFill>
                <a:sysClr val="windowText" lastClr="000000"/>
              </a:solidFill>
              <a:latin typeface="Georgia" pitchFamily="18" charset="0"/>
            </a:endParaRP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-разработка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образовательных программ обучения в части обеспечения профессиональных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компетенций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000" b="1" kern="0" dirty="0">
                <a:solidFill>
                  <a:sysClr val="windowText" lastClr="000000"/>
                </a:solidFill>
                <a:latin typeface="Georgia"/>
              </a:rPr>
              <a:t>-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заключение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договоров</a:t>
            </a: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 с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 предприятиями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;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Второй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этап</a:t>
            </a:r>
          </a:p>
          <a:p>
            <a:pPr>
              <a:defRPr/>
            </a:pPr>
            <a:r>
              <a:rPr lang="ru-RU" sz="2000" b="1" dirty="0" smtClean="0">
                <a:latin typeface="Georgia" pitchFamily="18" charset="0"/>
              </a:rPr>
              <a:t>- распределение </a:t>
            </a:r>
            <a:r>
              <a:rPr lang="ru-RU" sz="2000" b="1" dirty="0">
                <a:latin typeface="Georgia" pitchFamily="18" charset="0"/>
              </a:rPr>
              <a:t>зоны ответственности за реализацию </a:t>
            </a:r>
            <a:r>
              <a:rPr lang="ru-RU" sz="2000" b="1" dirty="0" smtClean="0">
                <a:latin typeface="Georgia" pitchFamily="18" charset="0"/>
              </a:rPr>
              <a:t>   дуального </a:t>
            </a:r>
            <a:r>
              <a:rPr lang="ru-RU" sz="2000" b="1" dirty="0">
                <a:latin typeface="Georgia" pitchFamily="18" charset="0"/>
              </a:rPr>
              <a:t>обучения между ПОО и </a:t>
            </a:r>
            <a:r>
              <a:rPr lang="ru-RU" sz="2000" b="1" dirty="0" smtClean="0">
                <a:latin typeface="Georgia" pitchFamily="18" charset="0"/>
              </a:rPr>
              <a:t>предприятием</a:t>
            </a: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Georgia" pitchFamily="18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Третий  этап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ru-RU" sz="2000" b="1" kern="0" dirty="0" smtClean="0">
                <a:solidFill>
                  <a:sysClr val="windowText" lastClr="000000"/>
                </a:solidFill>
                <a:latin typeface="Georgia"/>
              </a:rPr>
              <a:t>к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орректировка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содержания рабочих программ;</a:t>
            </a: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разработка </a:t>
            </a:r>
            <a:r>
              <a:rPr lang="ru-RU" sz="2000" b="1" kern="0" dirty="0" smtClean="0">
                <a:solidFill>
                  <a:sysClr val="windowText" lastClr="000000"/>
                </a:solidFill>
                <a:latin typeface="Georgia"/>
              </a:rPr>
              <a:t>контрольно-оценочных средств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Четвертый этап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- обучение студентов путем попеременного обучения в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ПОО </a:t>
            </a: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</a:rPr>
              <a:t>и на производстве методом погружения в производственную среду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</a:endParaRPr>
          </a:p>
        </p:txBody>
      </p:sp>
    </p:spTree>
    <p:extLst>
      <p:ext uri="{BB962C8B-B14F-4D97-AF65-F5344CB8AC3E}">
        <p14:creationId xmlns:p14="http://schemas.microsoft.com/office/powerpoint/2010/main" val="24233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auto">
          <a:xfrm>
            <a:off x="395536" y="116632"/>
            <a:ext cx="856895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Основные направления взаимодействия партнеров в области профессионального образования:</a:t>
            </a:r>
          </a:p>
          <a:p>
            <a:pPr algn="ctr"/>
            <a:endParaRPr lang="ru-RU" sz="2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Прямоугольник 5"/>
          <p:cNvSpPr>
            <a:spLocks noChangeArrowheads="1"/>
          </p:cNvSpPr>
          <p:nvPr/>
        </p:nvSpPr>
        <p:spPr bwMode="auto">
          <a:xfrm>
            <a:off x="183138" y="1268760"/>
            <a:ext cx="8784976" cy="5510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endParaRPr lang="ru-RU" sz="1400" dirty="0">
              <a:solidFill>
                <a:srgbClr val="000000"/>
              </a:solidFill>
              <a:latin typeface="Georgia" pitchFamily="18" charset="0"/>
              <a:ea typeface="Calibri" pitchFamily="34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ru-RU" sz="2800" dirty="0">
                <a:solidFill>
                  <a:srgbClr val="002060"/>
                </a:solidFill>
              </a:rPr>
              <a:t> 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участие работодателей в разработке 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рабочих программ, контрольно-оценочных средств аттестации; </a:t>
            </a: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-организация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профессиональной практики обучающихся с использованием технологической базы предприятий, стажировок преподавателей специальных дисциплин и специалистов; </a:t>
            </a:r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ru-RU" sz="28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-</a:t>
            </a: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развитие -взаимодействия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сторон по вопросам подготовки специалистов и содействия их тру­доустройству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3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484784"/>
            <a:ext cx="885698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-обеспечение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рынка труда высококвалифицированными рабочими и специалистами в соответ­ствии с требованиями профессиональных квалифицированных характеристик;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-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привлечение к процессу обучения специалистов, имеющих опыт профессиональной деятель­ности в соответствующих отраслях экономики;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ru-RU" sz="28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- </a:t>
            </a:r>
            <a:r>
              <a:rPr lang="ru-RU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ea typeface="Times New Roman"/>
              </a:rPr>
              <a:t>участие в организации контроля над качеством подготовки специалистов при поведении ито­говой аттестации обучающихся;</a:t>
            </a: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95536" y="116632"/>
            <a:ext cx="8568952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ru-RU" sz="2600" b="1" i="1" dirty="0" smtClean="0">
                <a:solidFill>
                  <a:srgbClr val="C00000"/>
                </a:solidFill>
                <a:latin typeface="Georgia" pitchFamily="18" charset="0"/>
              </a:rPr>
              <a:t>Основные направления взаимодействия партнеров в области профессионального образования:</a:t>
            </a:r>
          </a:p>
          <a:p>
            <a:pPr algn="ctr"/>
            <a:endParaRPr lang="ru-RU" sz="2600" b="1" i="1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043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Прямая соединительная линия 2"/>
          <p:cNvCxnSpPr>
            <a:cxnSpLocks noChangeShapeType="1"/>
          </p:cNvCxnSpPr>
          <p:nvPr/>
        </p:nvCxnSpPr>
        <p:spPr bwMode="auto">
          <a:xfrm>
            <a:off x="2594553" y="1607272"/>
            <a:ext cx="0" cy="4249737"/>
          </a:xfrm>
          <a:prstGeom prst="line">
            <a:avLst/>
          </a:prstGeom>
          <a:noFill/>
          <a:ln w="44450" algn="ctr">
            <a:solidFill>
              <a:srgbClr val="D16349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1" name="Прямая соединительная линия 3"/>
          <p:cNvCxnSpPr>
            <a:cxnSpLocks noChangeShapeType="1"/>
          </p:cNvCxnSpPr>
          <p:nvPr/>
        </p:nvCxnSpPr>
        <p:spPr bwMode="auto">
          <a:xfrm>
            <a:off x="5724525" y="1535834"/>
            <a:ext cx="0" cy="4321175"/>
          </a:xfrm>
          <a:prstGeom prst="line">
            <a:avLst/>
          </a:prstGeom>
          <a:noFill/>
          <a:ln w="44450" algn="ctr">
            <a:solidFill>
              <a:srgbClr val="D16349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532" name="Прямая соединительная линия 4"/>
          <p:cNvCxnSpPr>
            <a:cxnSpLocks noChangeShapeType="1"/>
          </p:cNvCxnSpPr>
          <p:nvPr/>
        </p:nvCxnSpPr>
        <p:spPr bwMode="auto">
          <a:xfrm>
            <a:off x="539748" y="1632817"/>
            <a:ext cx="7993063" cy="0"/>
          </a:xfrm>
          <a:prstGeom prst="line">
            <a:avLst/>
          </a:prstGeom>
          <a:noFill/>
          <a:ln w="44450" algn="ctr">
            <a:solidFill>
              <a:srgbClr val="D16349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33" name="Прямоугольник 6"/>
          <p:cNvSpPr>
            <a:spLocks noChangeArrowheads="1"/>
          </p:cNvSpPr>
          <p:nvPr/>
        </p:nvSpPr>
        <p:spPr bwMode="auto">
          <a:xfrm>
            <a:off x="683568" y="152400"/>
            <a:ext cx="810007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cs typeface="Aharoni" pitchFamily="2" charset="-79"/>
              </a:rPr>
              <a:t>Преимущества участников дуального образования</a:t>
            </a:r>
            <a:endParaRPr lang="ru-RU" sz="2400" dirty="0" smtClean="0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22536" name="TextBox 3"/>
          <p:cNvSpPr txBox="1">
            <a:spLocks noChangeArrowheads="1"/>
          </p:cNvSpPr>
          <p:nvPr/>
        </p:nvSpPr>
        <p:spPr bwMode="auto">
          <a:xfrm>
            <a:off x="539749" y="1263217"/>
            <a:ext cx="1419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Студент</a:t>
            </a: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22537" name="TextBox 4"/>
          <p:cNvSpPr txBox="1">
            <a:spLocks noChangeArrowheads="1"/>
          </p:cNvSpPr>
          <p:nvPr/>
        </p:nvSpPr>
        <p:spPr bwMode="auto">
          <a:xfrm>
            <a:off x="2767809" y="1226994"/>
            <a:ext cx="27368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</a:rPr>
              <a:t>Работодатель</a:t>
            </a:r>
          </a:p>
        </p:txBody>
      </p:sp>
      <p:sp>
        <p:nvSpPr>
          <p:cNvPr id="22538" name="Прямоугольник 5"/>
          <p:cNvSpPr>
            <a:spLocks noChangeArrowheads="1"/>
          </p:cNvSpPr>
          <p:nvPr/>
        </p:nvSpPr>
        <p:spPr bwMode="auto">
          <a:xfrm>
            <a:off x="6011863" y="1291071"/>
            <a:ext cx="208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  <a:latin typeface="Georgia" pitchFamily="18" charset="0"/>
                <a:cs typeface="Arial" charset="0"/>
              </a:rPr>
              <a:t>ПОО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1775" y="1767755"/>
            <a:ext cx="2305050" cy="4524315"/>
          </a:xfrm>
          <a:prstGeom prst="rect">
            <a:avLst/>
          </a:prstGeom>
          <a:noFill/>
          <a:ln w="0">
            <a:noFill/>
          </a:ln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cs typeface="Arial" pitchFamily="34" charset="0"/>
              </a:rPr>
              <a:t>приобретение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cs typeface="Arial" pitchFamily="34" charset="0"/>
              </a:rPr>
              <a:t>профессиональных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cs typeface="Arial" pitchFamily="34" charset="0"/>
              </a:rPr>
              <a:t>компетенций на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cs typeface="Arial" pitchFamily="34" charset="0"/>
              </a:rPr>
              <a:t>ранних стадиях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0070C0"/>
                </a:solidFill>
                <a:cs typeface="Arial" pitchFamily="34" charset="0"/>
              </a:rPr>
              <a:t>обучения</a:t>
            </a:r>
          </a:p>
          <a:p>
            <a:pPr indent="269875" algn="ctr"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формирование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личностных качеств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умение работать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в команде,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ответственность за </a:t>
            </a:r>
          </a:p>
          <a:p>
            <a:pPr algn="ctr">
              <a:defRPr/>
            </a:pPr>
            <a:r>
              <a:rPr lang="ru-RU" sz="1600" b="1" dirty="0">
                <a:solidFill>
                  <a:srgbClr val="C00000"/>
                </a:solidFill>
                <a:cs typeface="Arial" pitchFamily="34" charset="0"/>
              </a:rPr>
              <a:t>Принятие решений</a:t>
            </a:r>
          </a:p>
          <a:p>
            <a:pPr indent="269875" algn="ctr"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latin typeface="Georgia" pitchFamily="18" charset="0"/>
              </a:rPr>
              <a:t>Подготовленные кадры по окончании обучения сразу же могут быть задействованы в произ­водстве</a:t>
            </a:r>
            <a:r>
              <a:rPr lang="ru-RU" sz="1600" b="1" dirty="0" smtClean="0">
                <a:solidFill>
                  <a:srgbClr val="0070C0"/>
                </a:solidFill>
                <a:latin typeface="Georgia" pitchFamily="18" charset="0"/>
              </a:rPr>
              <a:t>:</a:t>
            </a:r>
            <a:endParaRPr lang="ru-RU" sz="1600" b="1" dirty="0">
              <a:solidFill>
                <a:srgbClr val="0070C0"/>
              </a:solidFill>
              <a:latin typeface="Georgia" pitchFamily="18" charset="0"/>
              <a:cs typeface="Arial" pitchFamily="34" charset="0"/>
            </a:endParaRPr>
          </a:p>
        </p:txBody>
      </p:sp>
      <p:sp>
        <p:nvSpPr>
          <p:cNvPr id="13" name="Прямоугольник 20"/>
          <p:cNvSpPr>
            <a:spLocks noChangeArrowheads="1"/>
          </p:cNvSpPr>
          <p:nvPr/>
        </p:nvSpPr>
        <p:spPr bwMode="auto">
          <a:xfrm>
            <a:off x="2832806" y="1768621"/>
            <a:ext cx="266382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ru-RU" sz="1600" b="1" dirty="0">
                <a:solidFill>
                  <a:srgbClr val="00B0F0"/>
                </a:solidFill>
              </a:rPr>
              <a:t>- в</a:t>
            </a:r>
            <a:r>
              <a:rPr lang="ru-RU" sz="1600" b="1" dirty="0" smtClean="0">
                <a:solidFill>
                  <a:srgbClr val="00B0F0"/>
                </a:solidFill>
              </a:rPr>
              <a:t>озможность </a:t>
            </a:r>
            <a:r>
              <a:rPr lang="ru-RU" sz="1600" b="1" dirty="0">
                <a:solidFill>
                  <a:srgbClr val="00B0F0"/>
                </a:solidFill>
              </a:rPr>
              <a:t>подготовки специалистов под конкретные задачи в соответствии с самыми передовыми требованиями</a:t>
            </a:r>
            <a:r>
              <a:rPr lang="ru-RU" sz="1600" b="1" dirty="0" smtClean="0">
                <a:solidFill>
                  <a:srgbClr val="00B0F0"/>
                </a:solidFill>
              </a:rPr>
              <a:t>;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1600" b="1" kern="0" dirty="0" smtClean="0">
                <a:solidFill>
                  <a:srgbClr val="C00000"/>
                </a:solidFill>
                <a:cs typeface="Arial" charset="0"/>
              </a:rPr>
              <a:t>возможность </a:t>
            </a:r>
            <a:r>
              <a:rPr lang="ru-RU" sz="1600" b="1" kern="0" dirty="0">
                <a:solidFill>
                  <a:srgbClr val="C00000"/>
                </a:solidFill>
                <a:cs typeface="Arial" charset="0"/>
              </a:rPr>
              <a:t>на ранних стадиях оценить  потенциальные кадровые </a:t>
            </a:r>
            <a:r>
              <a:rPr lang="ru-RU" sz="1600" b="1" kern="0" dirty="0" smtClean="0">
                <a:solidFill>
                  <a:srgbClr val="C00000"/>
                </a:solidFill>
                <a:cs typeface="Arial" charset="0"/>
              </a:rPr>
              <a:t>ресурсы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1600" b="1" dirty="0" smtClean="0">
                <a:solidFill>
                  <a:srgbClr val="00B0F0"/>
                </a:solidFill>
              </a:rPr>
              <a:t> получение готового </a:t>
            </a:r>
            <a:r>
              <a:rPr lang="ru-RU" sz="1600" b="1" dirty="0">
                <a:solidFill>
                  <a:srgbClr val="00B0F0"/>
                </a:solidFill>
              </a:rPr>
              <a:t>специалиста, досконально знакомого с особенностями работы именно этого предприятия (организации)</a:t>
            </a:r>
            <a:endParaRPr lang="ru-RU" sz="1600" b="1" kern="0" dirty="0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14" name="Прямоугольник 21"/>
          <p:cNvSpPr>
            <a:spLocks noChangeArrowheads="1"/>
          </p:cNvSpPr>
          <p:nvPr/>
        </p:nvSpPr>
        <p:spPr bwMode="auto">
          <a:xfrm>
            <a:off x="5724524" y="1691121"/>
            <a:ext cx="3059113" cy="447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v"/>
              <a:defRPr/>
            </a:pPr>
            <a:r>
              <a:rPr lang="ru-RU" sz="1500" b="1" kern="0" dirty="0">
                <a:solidFill>
                  <a:srgbClr val="0070C0"/>
                </a:solidFill>
                <a:cs typeface="Arial" charset="0"/>
              </a:rPr>
              <a:t>доступ к оперативной информации о текущем состоянии производственных процессов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1500" b="1" kern="0" dirty="0">
                <a:solidFill>
                  <a:srgbClr val="C00000"/>
                </a:solidFill>
                <a:cs typeface="Arial" charset="0"/>
              </a:rPr>
              <a:t>возможность внести коррективы в образовательные программы и актуализировать определенные агрокомпетенции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1500" b="1" dirty="0">
                <a:solidFill>
                  <a:srgbClr val="0070C0"/>
                </a:solidFill>
              </a:rPr>
              <a:t>Повышение квалификации преподавателей и </a:t>
            </a:r>
            <a:r>
              <a:rPr lang="ru-RU" sz="1500" b="1" dirty="0" smtClean="0">
                <a:solidFill>
                  <a:srgbClr val="0070C0"/>
                </a:solidFill>
              </a:rPr>
              <a:t>специалистов</a:t>
            </a:r>
          </a:p>
          <a:p>
            <a:pPr algn="ctr">
              <a:buFont typeface="Wingdings" pitchFamily="2" charset="2"/>
              <a:buChar char="v"/>
              <a:defRPr/>
            </a:pPr>
            <a:r>
              <a:rPr lang="ru-RU" sz="1500" b="1" dirty="0">
                <a:solidFill>
                  <a:srgbClr val="C00000"/>
                </a:solidFill>
              </a:rPr>
              <a:t>Реализация проекта, направленного на укрепление сотрудничества с предприятиями реального сектора экономики</a:t>
            </a:r>
            <a:r>
              <a:rPr lang="ru-RU" sz="1500" b="1" dirty="0"/>
              <a:t>; </a:t>
            </a:r>
            <a:endParaRPr lang="ru-RU" sz="1500" b="1" kern="0" dirty="0">
              <a:solidFill>
                <a:srgbClr val="0070C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77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3BB7-B908-4F18-8953-FD02870480CE}" type="slidenum">
              <a:rPr lang="ru-RU" altLang="ru-RU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ru-RU" altLang="ru-RU" dirty="0">
              <a:solidFill>
                <a:srgbClr val="0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88640"/>
            <a:ext cx="86409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Georgia" pitchFamily="18" charset="0"/>
                <a:cs typeface="Aharoni" pitchFamily="2" charset="-79"/>
              </a:rPr>
              <a:t>Результаты дуального обучения: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rgbClr val="C00000"/>
              </a:solidFill>
              <a:latin typeface="Georgia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019637"/>
            <a:ext cx="84969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28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itchFamily="18" charset="0"/>
                <a:cs typeface="Arial" charset="0"/>
              </a:rPr>
              <a:t>1. Повышение </a:t>
            </a:r>
            <a:r>
              <a:rPr lang="ru-RU" altLang="ru-RU" sz="280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itchFamily="18" charset="0"/>
                <a:cs typeface="Arial" charset="0"/>
              </a:rPr>
              <a:t>качества подготовки молодых специалистов  способных эффективно работать в современных рыночных условиях</a:t>
            </a:r>
          </a:p>
        </p:txBody>
      </p:sp>
      <p:sp>
        <p:nvSpPr>
          <p:cNvPr id="5" name="Прямоугольник 70"/>
          <p:cNvSpPr>
            <a:spLocks noChangeArrowheads="1"/>
          </p:cNvSpPr>
          <p:nvPr/>
        </p:nvSpPr>
        <p:spPr bwMode="auto">
          <a:xfrm>
            <a:off x="255681" y="2708920"/>
            <a:ext cx="77787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0" hangingPunct="0">
              <a:defRPr/>
            </a:pPr>
            <a:r>
              <a:rPr lang="ru-RU" altLang="ru-RU" sz="2800" dirty="0" smtClean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Georgia" pitchFamily="18" charset="0"/>
              </a:rPr>
              <a:t>2. Обеспечение перспективных и текущих потребностей в кадрах действующих производств</a:t>
            </a:r>
          </a:p>
        </p:txBody>
      </p:sp>
    </p:spTree>
    <p:extLst>
      <p:ext uri="{BB962C8B-B14F-4D97-AF65-F5344CB8AC3E}">
        <p14:creationId xmlns:p14="http://schemas.microsoft.com/office/powerpoint/2010/main" val="87227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115</TotalTime>
  <Words>408</Words>
  <Application>Microsoft Office PowerPoint</Application>
  <PresentationFormat>Лист Letter (8,5x11")</PresentationFormat>
  <Paragraphs>71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9</vt:i4>
      </vt:variant>
    </vt:vector>
  </HeadingPairs>
  <TitlesOfParts>
    <vt:vector size="12" baseType="lpstr">
      <vt:lpstr>Исполнительная</vt:lpstr>
      <vt:lpstr>Оформление по умолчанию</vt:lpstr>
      <vt:lpstr>1_Оформление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12</cp:revision>
  <dcterms:created xsi:type="dcterms:W3CDTF">2015-11-25T19:57:11Z</dcterms:created>
  <dcterms:modified xsi:type="dcterms:W3CDTF">2015-11-26T08:35:21Z</dcterms:modified>
</cp:coreProperties>
</file>